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83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04A971-FBDE-0853-FAA1-6CE47FDE322B}" v="380" dt="2022-02-24T10:01:54.633"/>
    <p1510:client id="{B4A91AE0-E47E-C754-9C16-930A6F22C0BD}" v="800" dt="2022-02-24T09:23:25.0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‹zk.›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598ad471f2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7" name="Google Shape;167;g598ad471f2_0_8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g598ad471f2_0_8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598ad471f2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3" name="Google Shape;173;g598ad471f2_0_8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g598ad471f2_0_8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599025bdb7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9" name="Google Shape;179;g599025bdb7_0_2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g599025bdb7_0_2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56d22b9735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g56d22b9735_0_3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g56d22b9735_0_3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5952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9a64b5986_0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g49a64b5986_0_4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g49a64b5986_0_4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598ad471f2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598ad471f2_0_28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g598ad471f2_0_28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598ad471f2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g598ad471f2_0_3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g598ad471f2_0_33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4b93448a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6" name="Google Shape;126;g4b93448afc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g4b93448afc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5b70fa62e5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g5b70fa62e5_0_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g5b70fa62e5_0_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598ad471f2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9" name="Google Shape;139;g598ad471f2_0_6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Establish that micro:bit has sensors for light, temperature and movement. Explain that in this unit the pupils will be making use of the light and temperature sensors. 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g598ad471f2_0_6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598ad471f2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7" name="Google Shape;147;g598ad471f2_0_6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g598ad471f2_0_6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598ad471f2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4" name="Google Shape;154;g598ad471f2_0_7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g598ad471f2_0_7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00C800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‹zk.›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‹zk.›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‹zk.›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‹zk.›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E5190D-6644-FB43-850B-2B24D28AF3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‹zk.›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‹zk.›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‹zk.›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‹zk.›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‹zk.›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‹zk.›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‹zk.›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‹zk.›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deed.e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code.microbit.org/#pub:_Fbmc40R6FAC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US" sz="8000" b="1" dirty="0" err="1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Datuen</a:t>
            </a:r>
            <a:endParaRPr lang="eu-ES" b="1" dirty="0" err="1">
              <a:solidFill>
                <a:schemeClr val="lt1"/>
              </a:solidFill>
              <a:latin typeface="+mj-lt"/>
              <a:ea typeface="Questrial"/>
              <a:sym typeface="Questrial"/>
            </a:endParaRPr>
          </a:p>
          <a:p>
            <a:pPr algn="ctr"/>
            <a:r>
              <a:rPr lang="en-US" sz="8000" b="1" dirty="0" err="1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altxorraren</a:t>
            </a:r>
            <a:r>
              <a:rPr lang="en-US" sz="8000" b="1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8000" b="1" dirty="0" err="1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bila</a:t>
            </a:r>
            <a:endParaRPr b="1" dirty="0">
              <a:solidFill>
                <a:schemeClr val="lt1"/>
              </a:solidFill>
              <a:latin typeface="+mj-lt"/>
            </a:endParaRPr>
          </a:p>
          <a:p>
            <a:pPr algn="ctr"/>
            <a:r>
              <a:rPr lang="en-US" sz="6000" dirty="0" err="1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Irakaslearen</a:t>
            </a:r>
            <a:r>
              <a:rPr lang="en-US" sz="6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6000" dirty="0" err="1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gida</a:t>
            </a:r>
            <a:r>
              <a:rPr lang="en-US" sz="6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 </a:t>
            </a:r>
            <a:endParaRPr sz="6000" b="0" i="0" u="none" strike="noStrike" cap="none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algn="ctr"/>
            <a:r>
              <a:rPr lang="en-US" sz="6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2. </a:t>
            </a:r>
            <a:r>
              <a:rPr lang="en-US" sz="6000" dirty="0" err="1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ikasgaia</a:t>
            </a:r>
            <a:endParaRPr sz="6000" dirty="0" err="1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4">
            <a:alphaModFix amt="5000"/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5">
            <a:alphaModFix amt="5000"/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6">
            <a:alphaModFix amt="5000"/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4">
            <a:alphaModFix amt="5000"/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35C813A-5612-984F-A51F-BD6E16DE3294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13468" y="5306667"/>
            <a:ext cx="2304255" cy="109836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5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>
              <a:lnSpc>
                <a:spcPct val="106650"/>
              </a:lnSpc>
            </a:pPr>
            <a:r>
              <a:rPr lang="en-US" sz="4000" b="1" dirty="0" err="1">
                <a:solidFill>
                  <a:schemeClr val="dk1"/>
                </a:solidFill>
                <a:ea typeface="Questrial"/>
                <a:cs typeface="Questrial"/>
                <a:sym typeface="Questrial"/>
              </a:rPr>
              <a:t>Datuak</a:t>
            </a:r>
            <a:r>
              <a:rPr lang="en-US" sz="4000" b="1" dirty="0">
                <a:solidFill>
                  <a:schemeClr val="dk1"/>
                </a:solidFill>
                <a:ea typeface="Questrial"/>
                <a:cs typeface="Questrial"/>
                <a:sym typeface="Questrial"/>
              </a:rPr>
              <a:t> </a:t>
            </a:r>
            <a:r>
              <a:rPr lang="en-US" sz="4000" b="1" dirty="0" err="1">
                <a:solidFill>
                  <a:schemeClr val="dk1"/>
                </a:solidFill>
                <a:ea typeface="Questrial"/>
                <a:cs typeface="Questrial"/>
                <a:sym typeface="Questrial"/>
              </a:rPr>
              <a:t>jasotzen</a:t>
            </a:r>
            <a:endParaRPr sz="4000" b="1">
              <a:solidFill>
                <a:schemeClr val="dk1"/>
              </a:solidFill>
              <a:ea typeface="Questrial"/>
              <a:cs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ea typeface="Questrial"/>
              <a:cs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Aldatu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Micro:bit-aren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programa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tenperatura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datuak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jasotzeko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.</a:t>
            </a:r>
            <a:endParaRPr sz="3200">
              <a:solidFill>
                <a:srgbClr val="505555"/>
              </a:solidFill>
              <a:ea typeface="Questrial"/>
              <a:cs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ea typeface="Questrial"/>
              <a:cs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Gorde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programa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 eta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bidali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Micro:bit-era</a:t>
            </a:r>
            <a:endParaRPr lang="en-US" sz="3200">
              <a:solidFill>
                <a:srgbClr val="505555"/>
              </a:solidFill>
              <a:ea typeface="Questrial"/>
              <a:cs typeface="Questrial"/>
            </a:endParaRPr>
          </a:p>
          <a:p>
            <a:pPr marL="457200" marR="0" lvl="0" indent="-431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US" sz="3200" dirty="0">
              <a:solidFill>
                <a:srgbClr val="505555"/>
              </a:solidFill>
              <a:ea typeface="Questrial"/>
              <a:cs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Konektatu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pilen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kutxa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Micro:bit-era</a:t>
            </a:r>
            <a:endParaRPr lang="en-US" sz="3200">
              <a:solidFill>
                <a:srgbClr val="505555"/>
              </a:solidFill>
              <a:ea typeface="Questrial"/>
              <a:cs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endParaRPr lang="en-US" sz="3200" dirty="0">
              <a:solidFill>
                <a:srgbClr val="505555"/>
              </a:solidFill>
              <a:ea typeface="Questrial"/>
              <a:cs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Bisitatu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ikastetxeko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hainbat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gune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 eta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jaso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bertako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tenperaturak</a:t>
            </a:r>
            <a:endParaRPr lang="en-US" sz="3200">
              <a:solidFill>
                <a:srgbClr val="505555"/>
              </a:solidFill>
              <a:ea typeface="Questrial"/>
              <a:cs typeface="Quest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106650"/>
              </a:lnSpc>
            </a:pPr>
            <a:r>
              <a:rPr lang="en-US" sz="4000" b="1" dirty="0">
                <a:solidFill>
                  <a:schemeClr val="dk1"/>
                </a:solidFill>
                <a:ea typeface="Questrial"/>
                <a:cs typeface="Questrial"/>
                <a:sym typeface="Questrial"/>
              </a:rPr>
              <a:t>Gure </a:t>
            </a:r>
            <a:r>
              <a:rPr lang="en-US" sz="4000" b="1" dirty="0" err="1">
                <a:solidFill>
                  <a:schemeClr val="dk1"/>
                </a:solidFill>
                <a:ea typeface="Questrial"/>
                <a:cs typeface="Questrial"/>
                <a:sym typeface="Questrial"/>
              </a:rPr>
              <a:t>datuak</a:t>
            </a:r>
            <a:r>
              <a:rPr lang="en-US" sz="4000" b="1" dirty="0">
                <a:solidFill>
                  <a:schemeClr val="dk1"/>
                </a:solidFill>
                <a:ea typeface="Questrial"/>
                <a:cs typeface="Questrial"/>
                <a:sym typeface="Questrial"/>
              </a:rPr>
              <a:t> </a:t>
            </a:r>
            <a:r>
              <a:rPr lang="en-US" sz="4000" b="1" dirty="0" err="1">
                <a:solidFill>
                  <a:schemeClr val="dk1"/>
                </a:solidFill>
                <a:ea typeface="Questrial"/>
                <a:cs typeface="Questrial"/>
                <a:sym typeface="Questrial"/>
              </a:rPr>
              <a:t>erabiltzen</a:t>
            </a:r>
            <a:endParaRPr lang="eu-ES" sz="4000" b="1">
              <a:solidFill>
                <a:schemeClr val="dk1"/>
              </a:solidFill>
              <a:ea typeface="Questrial"/>
              <a:cs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ea typeface="Questrial"/>
              <a:cs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Zer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tenperatura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gorde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dituzu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ikastetxeko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guneetan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?.</a:t>
            </a:r>
            <a:endParaRPr lang="en-US" sz="3200" dirty="0">
              <a:solidFill>
                <a:srgbClr val="505555"/>
              </a:solidFill>
              <a:ea typeface="Questrial"/>
              <a:cs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endParaRPr lang="en-US" sz="3200" dirty="0">
              <a:solidFill>
                <a:srgbClr val="505555"/>
              </a:solidFill>
              <a:ea typeface="Questrial"/>
              <a:cs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Zer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diote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emaitzak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?</a:t>
            </a:r>
            <a:endParaRPr sz="3200">
              <a:solidFill>
                <a:srgbClr val="505555"/>
              </a:solidFill>
              <a:ea typeface="Questrial"/>
              <a:cs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ea typeface="Questrial"/>
              <a:cs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Ba al dago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patroirik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emaitzetan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?</a:t>
            </a:r>
            <a:endParaRPr lang="en-US" sz="3200" dirty="0">
              <a:solidFill>
                <a:srgbClr val="505555"/>
              </a:solidFill>
              <a:ea typeface="Questrial"/>
              <a:cs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endParaRPr lang="en-US" sz="3200" dirty="0">
              <a:solidFill>
                <a:srgbClr val="505555"/>
              </a:solidFill>
              <a:ea typeface="Questrial"/>
              <a:cs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Emaitzaren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batek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desegokia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ematen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 al du?</a:t>
            </a:r>
            <a:endParaRPr lang="en-US" sz="3200">
              <a:solidFill>
                <a:srgbClr val="505555"/>
              </a:solidFill>
              <a:ea typeface="Questrial"/>
              <a:cs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endParaRPr lang="en-US" sz="3200" dirty="0">
              <a:solidFill>
                <a:srgbClr val="505555"/>
              </a:solidFill>
              <a:ea typeface="Questrial"/>
              <a:cs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Zergatik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jaso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ahal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izan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dugu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desegokia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 den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daturen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 bat?</a:t>
            </a:r>
            <a:endParaRPr sz="3200">
              <a:solidFill>
                <a:srgbClr val="505555"/>
              </a:solidFill>
              <a:ea typeface="Questrial"/>
              <a:cs typeface="Quest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>
              <a:lnSpc>
                <a:spcPct val="106650"/>
              </a:lnSpc>
            </a:pPr>
            <a:r>
              <a:rPr lang="en-US" sz="4000" b="1" dirty="0" err="1">
                <a:solidFill>
                  <a:schemeClr val="dk1"/>
                </a:solidFill>
                <a:ea typeface="Questrial"/>
                <a:cs typeface="Questrial"/>
                <a:sym typeface="Questrial"/>
              </a:rPr>
              <a:t>Ikasitako</a:t>
            </a:r>
            <a:r>
              <a:rPr lang="en-US" sz="4000" b="1" dirty="0">
                <a:solidFill>
                  <a:schemeClr val="dk1"/>
                </a:solidFill>
                <a:ea typeface="Questrial"/>
                <a:cs typeface="Questrial"/>
                <a:sym typeface="Questrial"/>
              </a:rPr>
              <a:t> </a:t>
            </a:r>
            <a:r>
              <a:rPr lang="en-US" sz="4000" b="1" dirty="0" err="1">
                <a:solidFill>
                  <a:schemeClr val="dk1"/>
                </a:solidFill>
                <a:ea typeface="Questrial"/>
                <a:cs typeface="Questrial"/>
                <a:sym typeface="Questrial"/>
              </a:rPr>
              <a:t>helburuen</a:t>
            </a:r>
            <a:r>
              <a:rPr lang="en-US" sz="4000" b="1" dirty="0">
                <a:solidFill>
                  <a:schemeClr val="dk1"/>
                </a:solidFill>
                <a:ea typeface="Questrial"/>
                <a:cs typeface="Questrial"/>
                <a:sym typeface="Questrial"/>
              </a:rPr>
              <a:t> </a:t>
            </a:r>
            <a:r>
              <a:rPr lang="en-US" sz="4000" b="1" dirty="0" err="1">
                <a:solidFill>
                  <a:schemeClr val="dk1"/>
                </a:solidFill>
                <a:ea typeface="Questrial"/>
                <a:cs typeface="Questrial"/>
                <a:sym typeface="Questrial"/>
              </a:rPr>
              <a:t>laburpena</a:t>
            </a:r>
            <a:r>
              <a:rPr lang="en-US" sz="4000" b="1" dirty="0">
                <a:solidFill>
                  <a:schemeClr val="dk1"/>
                </a:solidFill>
                <a:ea typeface="Questrial"/>
                <a:cs typeface="Questrial"/>
                <a:sym typeface="Questrial"/>
              </a:rPr>
              <a:t>:</a:t>
            </a:r>
            <a:endParaRPr sz="3200">
              <a:solidFill>
                <a:schemeClr val="dk1"/>
              </a:solidFill>
              <a:ea typeface="Questrial"/>
              <a:cs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ea typeface="Questrial"/>
              <a:cs typeface="Questrial"/>
            </a:endParaRPr>
          </a:p>
          <a:p>
            <a:pPr marL="457200" indent="-431800">
              <a:lnSpc>
                <a:spcPct val="115000"/>
              </a:lnSpc>
              <a:buSzPts val="3200"/>
              <a:buFont typeface="Questrial,Sans-Serif"/>
              <a:buChar char="●"/>
            </a:pPr>
            <a:r>
              <a:rPr lang="en-US" sz="3200" dirty="0" err="1">
                <a:solidFill>
                  <a:srgbClr val="505555"/>
                </a:solidFill>
                <a:ea typeface="Questrial"/>
                <a:sym typeface="Questrial"/>
              </a:rPr>
              <a:t>Ulertzea</a:t>
            </a:r>
            <a:r>
              <a:rPr lang="en-US" sz="3200" dirty="0">
                <a:solidFill>
                  <a:srgbClr val="505555"/>
                </a:solidFill>
                <a:ea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sym typeface="Questrial"/>
              </a:rPr>
              <a:t>gailu</a:t>
            </a:r>
            <a:r>
              <a:rPr lang="en-US" sz="3200" dirty="0">
                <a:solidFill>
                  <a:srgbClr val="505555"/>
                </a:solidFill>
                <a:ea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sym typeface="Questrial"/>
              </a:rPr>
              <a:t>batzuek</a:t>
            </a:r>
            <a:r>
              <a:rPr lang="en-US" sz="3200" dirty="0">
                <a:solidFill>
                  <a:srgbClr val="505555"/>
                </a:solidFill>
                <a:ea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sym typeface="Questrial"/>
              </a:rPr>
              <a:t>sentsoreak</a:t>
            </a:r>
            <a:r>
              <a:rPr lang="en-US" sz="3200" dirty="0">
                <a:solidFill>
                  <a:srgbClr val="505555"/>
                </a:solidFill>
                <a:ea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sym typeface="Questrial"/>
              </a:rPr>
              <a:t>erabiltzen</a:t>
            </a:r>
            <a:r>
              <a:rPr lang="en-US" sz="3200" dirty="0">
                <a:solidFill>
                  <a:srgbClr val="505555"/>
                </a:solidFill>
                <a:ea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sym typeface="Questrial"/>
              </a:rPr>
              <a:t>dituztela</a:t>
            </a:r>
            <a:r>
              <a:rPr lang="en-US" sz="3200" dirty="0">
                <a:solidFill>
                  <a:srgbClr val="505555"/>
                </a:solidFill>
                <a:ea typeface="Questrial"/>
                <a:sym typeface="Questrial"/>
              </a:rPr>
              <a:t>.</a:t>
            </a:r>
            <a:endParaRPr lang="en-US" sz="3200" dirty="0">
              <a:ea typeface="Questrial"/>
            </a:endParaRPr>
          </a:p>
          <a:p>
            <a:pPr marL="285750" indent="-285750">
              <a:lnSpc>
                <a:spcPct val="114999"/>
              </a:lnSpc>
              <a:buSzPts val="3200"/>
              <a:buFont typeface="Arial"/>
              <a:buChar char="•"/>
            </a:pPr>
            <a:endParaRPr lang="en-US" sz="3200" dirty="0">
              <a:ea typeface="Questrial"/>
            </a:endParaRPr>
          </a:p>
          <a:p>
            <a:pPr marL="457200" indent="-431800">
              <a:lnSpc>
                <a:spcPct val="114999"/>
              </a:lnSpc>
              <a:buSzPts val="3200"/>
              <a:buFont typeface="Questrial,Sans-Serif"/>
              <a:buChar char="●"/>
            </a:pPr>
            <a:r>
              <a:rPr lang="en-US" sz="3200" dirty="0" err="1">
                <a:solidFill>
                  <a:srgbClr val="505555"/>
                </a:solidFill>
                <a:ea typeface="Questrial"/>
                <a:sym typeface="Questrial"/>
              </a:rPr>
              <a:t>Programa</a:t>
            </a:r>
            <a:r>
              <a:rPr lang="en-US" sz="3200" dirty="0">
                <a:solidFill>
                  <a:srgbClr val="505555"/>
                </a:solidFill>
                <a:ea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sym typeface="Questrial"/>
              </a:rPr>
              <a:t>errazak</a:t>
            </a:r>
            <a:r>
              <a:rPr lang="en-US" sz="3200" dirty="0">
                <a:solidFill>
                  <a:srgbClr val="505555"/>
                </a:solidFill>
                <a:ea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sym typeface="Questrial"/>
              </a:rPr>
              <a:t>idaztea</a:t>
            </a:r>
            <a:r>
              <a:rPr lang="en-US" sz="3200" dirty="0">
                <a:solidFill>
                  <a:srgbClr val="505555"/>
                </a:solidFill>
                <a:ea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sym typeface="Questrial"/>
              </a:rPr>
              <a:t>sentsoreak</a:t>
            </a:r>
            <a:r>
              <a:rPr lang="en-US" sz="3200" dirty="0">
                <a:solidFill>
                  <a:srgbClr val="505555"/>
                </a:solidFill>
                <a:ea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sym typeface="Questrial"/>
              </a:rPr>
              <a:t>erabiliz</a:t>
            </a:r>
            <a:r>
              <a:rPr lang="en-US" sz="3200" dirty="0">
                <a:solidFill>
                  <a:srgbClr val="505555"/>
                </a:solidFill>
                <a:ea typeface="Questrial"/>
                <a:sym typeface="Questrial"/>
              </a:rPr>
              <a:t>.</a:t>
            </a:r>
            <a:endParaRPr lang="en-US" sz="3200" dirty="0">
              <a:ea typeface="Questrial"/>
            </a:endParaRPr>
          </a:p>
          <a:p>
            <a:pPr marL="285750" indent="-285750">
              <a:lnSpc>
                <a:spcPct val="114999"/>
              </a:lnSpc>
              <a:buSzPts val="3200"/>
              <a:buFont typeface="Arial"/>
              <a:buChar char="•"/>
            </a:pPr>
            <a:endParaRPr lang="en-US" sz="3200" dirty="0">
              <a:ea typeface="Questrial"/>
            </a:endParaRPr>
          </a:p>
          <a:p>
            <a:pPr marL="457200" indent="-431800">
              <a:lnSpc>
                <a:spcPct val="114999"/>
              </a:lnSpc>
              <a:buSzPts val="3200"/>
              <a:buFont typeface="Questrial,Sans-Serif"/>
              <a:buChar char="●"/>
            </a:pPr>
            <a:r>
              <a:rPr lang="en-US" sz="3200" dirty="0" err="1">
                <a:solidFill>
                  <a:srgbClr val="505555"/>
                </a:solidFill>
                <a:ea typeface="Questrial"/>
                <a:sym typeface="Questrial"/>
              </a:rPr>
              <a:t>Micro:bit-a</a:t>
            </a:r>
            <a:r>
              <a:rPr lang="en-US" sz="3200" dirty="0">
                <a:solidFill>
                  <a:srgbClr val="505555"/>
                </a:solidFill>
                <a:ea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sym typeface="Questrial"/>
              </a:rPr>
              <a:t>erabiltzea</a:t>
            </a:r>
            <a:r>
              <a:rPr lang="en-US" sz="3200" dirty="0">
                <a:solidFill>
                  <a:srgbClr val="505555"/>
                </a:solidFill>
                <a:ea typeface="Questrial"/>
                <a:sym typeface="Questrial"/>
              </a:rPr>
              <a:t> data </a:t>
            </a:r>
            <a:r>
              <a:rPr lang="en-US" sz="3200" dirty="0" err="1">
                <a:solidFill>
                  <a:srgbClr val="505555"/>
                </a:solidFill>
                <a:ea typeface="Questrial"/>
                <a:sym typeface="Questrial"/>
              </a:rPr>
              <a:t>jasotzeko</a:t>
            </a:r>
            <a:r>
              <a:rPr lang="en-US" sz="3200" dirty="0">
                <a:solidFill>
                  <a:srgbClr val="505555"/>
                </a:solidFill>
                <a:ea typeface="Questrial"/>
                <a:sym typeface="Questrial"/>
              </a:rPr>
              <a:t>.  </a:t>
            </a:r>
            <a:endParaRPr lang="en-US" sz="3200" dirty="0">
              <a:ea typeface="Questrial"/>
              <a:sym typeface="Questrial"/>
            </a:endParaRPr>
          </a:p>
          <a:p>
            <a:pPr>
              <a:lnSpc>
                <a:spcPct val="115000"/>
              </a:lnSpc>
            </a:pPr>
            <a:endParaRPr lang="en-US" sz="3200" dirty="0">
              <a:ea typeface="Questrial"/>
              <a:cs typeface="Quest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r>
              <a:rPr lang="en-GB" sz="4000" b="1" dirty="0" err="1"/>
              <a:t>Jatorrizko</a:t>
            </a:r>
            <a:r>
              <a:rPr lang="en-GB" sz="4000" b="1" dirty="0"/>
              <a:t> </a:t>
            </a:r>
            <a:r>
              <a:rPr lang="en-GB" sz="4000" b="1" dirty="0" err="1"/>
              <a:t>informazioa</a:t>
            </a:r>
            <a:r>
              <a:rPr lang="en-GB" sz="4000" b="1" dirty="0"/>
              <a:t>:</a:t>
            </a:r>
            <a:endParaRPr lang="en-GB" dirty="0"/>
          </a:p>
          <a:p>
            <a:endParaRPr lang="en-GB" sz="4000" b="1" dirty="0"/>
          </a:p>
          <a:p>
            <a:r>
              <a:rPr lang="en-GB" sz="4000" dirty="0" err="1"/>
              <a:t>Micro:bit</a:t>
            </a:r>
            <a:r>
              <a:rPr lang="en-GB" sz="4000" dirty="0"/>
              <a:t> Educational Foundation </a:t>
            </a:r>
            <a:r>
              <a:rPr lang="en-GB" sz="4000" dirty="0">
                <a:hlinkClick r:id="rId3"/>
              </a:rPr>
              <a:t>microbit.org</a:t>
            </a:r>
            <a:r>
              <a:rPr lang="en-GB" sz="4000" dirty="0"/>
              <a:t> </a:t>
            </a:r>
            <a:r>
              <a:rPr lang="en-GB" sz="4000" dirty="0" err="1"/>
              <a:t>honako</a:t>
            </a:r>
            <a:r>
              <a:rPr lang="en-GB" sz="4000" dirty="0"/>
              <a:t> Creative Commons </a:t>
            </a:r>
            <a:r>
              <a:rPr lang="en-GB" sz="4000" dirty="0" err="1"/>
              <a:t>lizentziapean</a:t>
            </a:r>
            <a:r>
              <a:rPr lang="en-GB" sz="4000" dirty="0"/>
              <a:t>:</a:t>
            </a:r>
            <a:br>
              <a:rPr lang="en-GB" sz="4000" dirty="0"/>
            </a:br>
            <a:r>
              <a:rPr lang="en-GB" sz="4000" dirty="0"/>
              <a:t> </a:t>
            </a:r>
            <a:endParaRPr lang="en-GB"/>
          </a:p>
          <a:p>
            <a:r>
              <a:rPr lang="en-GB" sz="4000" dirty="0" err="1"/>
              <a:t>Aitortu-PartekatuBerdin</a:t>
            </a:r>
            <a:r>
              <a:rPr lang="en-GB" sz="4000" dirty="0"/>
              <a:t> 4.0 </a:t>
            </a:r>
            <a:r>
              <a:rPr lang="en-GB" sz="4000" dirty="0" err="1"/>
              <a:t>Nazioartekoa</a:t>
            </a:r>
            <a:r>
              <a:rPr lang="en-GB" sz="4000" dirty="0"/>
              <a:t> (CC BY-SA 4.0) </a:t>
            </a:r>
            <a:r>
              <a:rPr lang="en-GB" sz="4000" dirty="0">
                <a:hlinkClick r:id="rId4"/>
              </a:rPr>
              <a:t>https://creativecommons.org/licenses/by-sa/4.0/deed.eu</a:t>
            </a:r>
            <a:endParaRPr lang="en-GB"/>
          </a:p>
          <a:p>
            <a:pPr>
              <a:lnSpc>
                <a:spcPct val="106650"/>
              </a:lnSpc>
            </a:pPr>
            <a:endParaRPr lang="en-GB" sz="4000" b="1" dirty="0">
              <a:ea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306409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>
              <a:lnSpc>
                <a:spcPct val="106650"/>
              </a:lnSpc>
            </a:pPr>
            <a:r>
              <a:rPr lang="en-US" sz="4000" b="1" dirty="0" err="1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Ikaskuntzaren</a:t>
            </a: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4000" b="1" dirty="0" err="1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helburuak</a:t>
            </a: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: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Ulertzea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gailu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batzuek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sentsoreak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erabiltzen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dituztela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.</a:t>
            </a:r>
            <a:endParaRPr sz="320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Programa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errazak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idaztea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sentsoreak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erabiliz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.</a:t>
            </a:r>
            <a:endParaRPr lang="en-US" sz="3200" dirty="0">
              <a:solidFill>
                <a:srgbClr val="505555"/>
              </a:solidFill>
              <a:latin typeface="+mj-lt"/>
              <a:ea typeface="Questrial"/>
              <a:cs typeface="Questrial"/>
            </a:endParaRPr>
          </a:p>
          <a:p>
            <a:pPr marL="25400">
              <a:lnSpc>
                <a:spcPct val="114999"/>
              </a:lnSpc>
              <a:buClr>
                <a:srgbClr val="505555"/>
              </a:buClr>
              <a:buSzPts val="3200"/>
            </a:pPr>
            <a:endParaRPr lang="en-US" sz="3200" dirty="0">
              <a:solidFill>
                <a:srgbClr val="505555"/>
              </a:solidFill>
              <a:latin typeface="+mj-lt"/>
              <a:ea typeface="Questrial"/>
              <a:cs typeface="Questrial"/>
            </a:endParaRPr>
          </a:p>
          <a:p>
            <a:pPr marL="45720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Micro:bit-a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erabiltzea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data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jasotzeko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.  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>
              <a:lnSpc>
                <a:spcPct val="106650"/>
              </a:lnSpc>
            </a:pPr>
            <a:r>
              <a:rPr lang="en-US" sz="4000" b="1" dirty="0" err="1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Eskolako</a:t>
            </a: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4000" b="1" dirty="0" err="1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datuak</a:t>
            </a:r>
            <a:endParaRPr dirty="0" err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Ikastetxearen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inguruko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zer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informazio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jaso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dezakegu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?  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/>
          <p:nvPr/>
        </p:nvSpPr>
        <p:spPr>
          <a:xfrm>
            <a:off x="1012895" y="367400"/>
            <a:ext cx="61362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>
              <a:lnSpc>
                <a:spcPct val="106650"/>
              </a:lnSpc>
            </a:pPr>
            <a:r>
              <a:rPr lang="en-US" sz="4000" b="1" dirty="0" err="1">
                <a:solidFill>
                  <a:schemeClr val="dk1"/>
                </a:solidFill>
                <a:latin typeface="+mn-lt"/>
                <a:ea typeface="Questrial"/>
                <a:cs typeface="Questrial"/>
                <a:sym typeface="Questrial"/>
              </a:rPr>
              <a:t>Ikastxearen</a:t>
            </a:r>
            <a:r>
              <a:rPr lang="en-US" sz="4000" b="1" dirty="0">
                <a:solidFill>
                  <a:schemeClr val="dk1"/>
                </a:solidFill>
                <a:latin typeface="+mn-lt"/>
                <a:ea typeface="Questrial"/>
                <a:cs typeface="Questrial"/>
                <a:sym typeface="Questrial"/>
              </a:rPr>
              <a:t> </a:t>
            </a:r>
            <a:r>
              <a:rPr lang="en-US" sz="4000" b="1" dirty="0" err="1">
                <a:solidFill>
                  <a:schemeClr val="dk1"/>
                </a:solidFill>
                <a:latin typeface="+mn-lt"/>
                <a:ea typeface="Questrial"/>
                <a:cs typeface="Questrial"/>
                <a:sym typeface="Questrial"/>
              </a:rPr>
              <a:t>datuen</a:t>
            </a:r>
            <a:r>
              <a:rPr lang="en-US" sz="4000" b="1" dirty="0">
                <a:solidFill>
                  <a:schemeClr val="dk1"/>
                </a:solidFill>
                <a:latin typeface="+mn-lt"/>
                <a:ea typeface="Questrial"/>
                <a:cs typeface="Questrial"/>
                <a:sym typeface="Questrial"/>
              </a:rPr>
              <a:t> </a:t>
            </a:r>
            <a:r>
              <a:rPr lang="en-US" sz="4000" b="1" dirty="0" err="1">
                <a:solidFill>
                  <a:schemeClr val="dk1"/>
                </a:solidFill>
                <a:latin typeface="+mn-lt"/>
                <a:ea typeface="Questrial"/>
                <a:cs typeface="Questrial"/>
                <a:sym typeface="Questrial"/>
              </a:rPr>
              <a:t>altxorraren</a:t>
            </a:r>
            <a:r>
              <a:rPr lang="en-US" sz="4000" b="1" dirty="0">
                <a:solidFill>
                  <a:schemeClr val="dk1"/>
                </a:solidFill>
                <a:latin typeface="+mn-lt"/>
                <a:ea typeface="Questrial"/>
                <a:cs typeface="Questrial"/>
                <a:sym typeface="Questrial"/>
              </a:rPr>
              <a:t> </a:t>
            </a:r>
            <a:r>
              <a:rPr lang="en-US" sz="4000" b="1" dirty="0" err="1">
                <a:solidFill>
                  <a:schemeClr val="dk1"/>
                </a:solidFill>
                <a:latin typeface="+mn-lt"/>
                <a:ea typeface="Questrial"/>
                <a:cs typeface="Questrial"/>
                <a:sym typeface="Questrial"/>
              </a:rPr>
              <a:t>bila</a:t>
            </a:r>
            <a:endParaRPr lang="en-US" sz="4000" b="1" dirty="0" err="1">
              <a:solidFill>
                <a:schemeClr val="dk1"/>
              </a:solidFill>
              <a:latin typeface="+mn-lt"/>
              <a:ea typeface="Questrial"/>
              <a:cs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indent="-431800">
              <a:lnSpc>
                <a:spcPct val="10665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Nola </a:t>
            </a:r>
            <a:r>
              <a:rPr lang="en-US" sz="3200" dirty="0" err="1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jaso</a:t>
            </a: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dezakegu</a:t>
            </a: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fitxa</a:t>
            </a: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betetzeko</a:t>
            </a: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beharrezko</a:t>
            </a: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datuen</a:t>
            </a: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multzoa</a:t>
            </a: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?</a:t>
            </a:r>
            <a:endParaRPr lang="en-US" sz="3200" dirty="0">
              <a:solidFill>
                <a:srgbClr val="505555"/>
              </a:solidFill>
              <a:latin typeface="+mn-lt"/>
              <a:ea typeface="Questrial"/>
              <a:cs typeface="Questrial"/>
            </a:endParaRPr>
          </a:p>
          <a:p>
            <a:pPr marL="45720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 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+mn-lt"/>
              <a:ea typeface="Questrial"/>
              <a:cs typeface="Questrial"/>
              <a:sym typeface="Questrial"/>
            </a:endParaRPr>
          </a:p>
        </p:txBody>
      </p:sp>
      <p:pic>
        <p:nvPicPr>
          <p:cNvPr id="123" name="Google Shape;123;p1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7420850" y="678262"/>
            <a:ext cx="4235093" cy="5052839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>
              <a:lnSpc>
                <a:spcPct val="106650"/>
              </a:lnSpc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Zer </a:t>
            </a:r>
            <a:r>
              <a:rPr lang="en-US" sz="4000" b="1" dirty="0" err="1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dira</a:t>
            </a: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4000" b="1" dirty="0" err="1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sentsoreak</a:t>
            </a: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?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br>
              <a:rPr lang="en-US" dirty="0"/>
            </a:br>
            <a:endParaRPr lang="en-US"/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</a:rPr>
              <a:t>Sentsoreak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</a:rPr>
              <a:t>gauza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</a:rPr>
              <a:t> bat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</a:rPr>
              <a:t>monitorizatzen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</a:rPr>
              <a:t>duten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</a:rPr>
              <a:t>gailuak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</a:rPr>
              <a:t>dira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</a:rPr>
              <a:t>.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</a:rPr>
              <a:t>Tenperatura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</a:rPr>
              <a:t>sentsoreek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</a:rPr>
              <a:t>tenperatura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</a:rPr>
              <a:t>monitorizatzen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</a:rPr>
              <a:t>dute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</a:rPr>
              <a:t>. Euri-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</a:rPr>
              <a:t>sentsoreek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</a:rPr>
              <a:t>euria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</a:rPr>
              <a:t>detektatzen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</a:rPr>
              <a:t>dute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</a:rPr>
              <a:t>.</a:t>
            </a:r>
            <a:endParaRPr lang="en-US" sz="3200" dirty="0">
              <a:solidFill>
                <a:srgbClr val="505555"/>
              </a:solidFill>
              <a:latin typeface="+mj-lt"/>
              <a:ea typeface="Questrial"/>
              <a:cs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Aldaketaren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bat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nabaritzen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denean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monitorizatzen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den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aldagaian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,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sentsoreak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eragin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dezake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beste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zerbait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gertatzea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.  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0"/>
          <p:cNvSpPr/>
          <p:nvPr/>
        </p:nvSpPr>
        <p:spPr>
          <a:xfrm>
            <a:off x="1012895" y="367400"/>
            <a:ext cx="6906761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>
              <a:lnSpc>
                <a:spcPct val="106650"/>
              </a:lnSpc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Gure </a:t>
            </a:r>
            <a:r>
              <a:rPr lang="en-US" sz="4000" b="1" dirty="0" err="1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datuak</a:t>
            </a: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4000" b="1" dirty="0" err="1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berraztertzen</a:t>
            </a:r>
            <a:endParaRPr sz="4000" b="1" dirty="0" err="1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indent="-431800">
              <a:lnSpc>
                <a:spcPct val="10665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Zein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balio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lortu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duzu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datu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izen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bakoitzeko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?</a:t>
            </a:r>
            <a:endParaRPr sz="3200">
              <a:solidFill>
                <a:srgbClr val="505555"/>
              </a:solidFill>
              <a:latin typeface="+mj-lt"/>
              <a:ea typeface="Questrial"/>
              <a:cs typeface="Questrial"/>
            </a:endParaRPr>
          </a:p>
          <a:p>
            <a:pPr marL="45720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indent="-431800">
              <a:lnSpc>
                <a:spcPct val="10665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Zein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datu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izan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da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lortzen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zailena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</a:endParaRPr>
          </a:p>
          <a:p>
            <a:pPr marL="45720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2" name="Google Shape;123;p18" descr="Hau duen irudia mahaia&#10;&#10;Azalpena automatikoki sortu da">
            <a:extLst>
              <a:ext uri="{FF2B5EF4-FFF2-40B4-BE49-F238E27FC236}">
                <a16:creationId xmlns:a16="http://schemas.microsoft.com/office/drawing/2014/main" id="{B4AB8083-C7F9-4B0A-9404-F5281C5F0FD3}"/>
              </a:ext>
            </a:extLst>
          </p:cNvPr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7831816" y="721071"/>
            <a:ext cx="4235093" cy="5052839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1"/>
          <p:cNvSpPr/>
          <p:nvPr/>
        </p:nvSpPr>
        <p:spPr>
          <a:xfrm>
            <a:off x="1012894" y="367400"/>
            <a:ext cx="50571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>
              <a:lnSpc>
                <a:spcPct val="106650"/>
              </a:lnSpc>
            </a:pPr>
            <a:r>
              <a:rPr lang="en-US" sz="4000" b="1" dirty="0" err="1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Micro:bit-en</a:t>
            </a: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4000" b="1" dirty="0" err="1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sentsoreak</a:t>
            </a:r>
            <a:endParaRPr lang="en-US" sz="4000" b="1" dirty="0" err="1">
              <a:solidFill>
                <a:schemeClr val="dk1"/>
              </a:solidFill>
              <a:latin typeface="+mj-lt"/>
              <a:ea typeface="Questrial"/>
              <a:cs typeface="Questrial"/>
            </a:endParaRPr>
          </a:p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solidFill>
                <a:srgbClr val="505555"/>
              </a:solidFill>
              <a:latin typeface="+mj-lt"/>
              <a:ea typeface="Questrial"/>
              <a:cs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Micro:bit-ek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dituen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sentsore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batzuk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erabiliko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ditugu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.</a:t>
            </a:r>
            <a:endParaRPr lang="en-US" sz="3200" dirty="0">
              <a:solidFill>
                <a:srgbClr val="505555"/>
              </a:solidFill>
              <a:latin typeface="+mj-lt"/>
              <a:ea typeface="Questrial"/>
              <a:cs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endParaRPr lang="en-US" sz="3200" dirty="0">
              <a:solidFill>
                <a:srgbClr val="505555"/>
              </a:solidFill>
              <a:latin typeface="+mj-lt"/>
              <a:ea typeface="Questrial"/>
              <a:cs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Zer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sentsore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dituela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uste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duzu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?</a:t>
            </a:r>
            <a:endParaRPr lang="en-US" sz="3200" dirty="0">
              <a:solidFill>
                <a:srgbClr val="505555"/>
              </a:solidFill>
              <a:latin typeface="+mj-lt"/>
              <a:ea typeface="Questrial"/>
              <a:cs typeface="Questrial"/>
            </a:endParaRPr>
          </a:p>
        </p:txBody>
      </p:sp>
      <p:pic>
        <p:nvPicPr>
          <p:cNvPr id="143" name="Google Shape;14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49230" y="469300"/>
            <a:ext cx="3435909" cy="2802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09162" y="3452826"/>
            <a:ext cx="3316050" cy="26983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2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>
              <a:lnSpc>
                <a:spcPct val="106650"/>
              </a:lnSpc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Zer </a:t>
            </a:r>
            <a:r>
              <a:rPr lang="en-US" sz="4000" b="1" dirty="0" err="1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uste</a:t>
            </a: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4000" b="1" dirty="0" err="1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duzu</a:t>
            </a: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4000" b="1" dirty="0" err="1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egingo</a:t>
            </a: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4000" b="1" dirty="0" err="1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duela</a:t>
            </a: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4000" b="1" dirty="0" err="1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programa</a:t>
            </a: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4000" b="1" dirty="0" err="1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honek</a:t>
            </a: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?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51" name="Google Shape;151;p22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75775" y="2270875"/>
            <a:ext cx="5584674" cy="27869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4513C0E-B34C-1643-8698-AD37DB50436D}"/>
              </a:ext>
            </a:extLst>
          </p:cNvPr>
          <p:cNvSpPr/>
          <p:nvPr/>
        </p:nvSpPr>
        <p:spPr>
          <a:xfrm>
            <a:off x="311709" y="6182823"/>
            <a:ext cx="45207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3"/>
              </a:rPr>
              <a:t>https://makecode.microbit.org/#pub:_Fbmc40R6FACT</a:t>
            </a:r>
            <a:r>
              <a:rPr lang="en-GB" dirty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3"/>
          <p:cNvSpPr/>
          <p:nvPr/>
        </p:nvSpPr>
        <p:spPr>
          <a:xfrm>
            <a:off x="1012900" y="367400"/>
            <a:ext cx="103575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106650"/>
              </a:lnSpc>
            </a:pPr>
            <a:r>
              <a:rPr lang="en-US" sz="4000" b="1" dirty="0" err="1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Datuak</a:t>
            </a: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4000" b="1" dirty="0" err="1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jasotzen</a:t>
            </a: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4000" b="1" dirty="0" err="1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Micro:bit-ekin</a:t>
            </a:r>
            <a:endParaRPr lang="en-US" sz="4000" b="1" dirty="0" err="1">
              <a:solidFill>
                <a:schemeClr val="dk1"/>
              </a:solidFill>
              <a:latin typeface="+mj-lt"/>
              <a:ea typeface="Questrial"/>
              <a:cs typeface="Questrial"/>
            </a:endParaRPr>
          </a:p>
          <a:p>
            <a:pPr marL="0" marR="0" lvl="0" indent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000" b="1" dirty="0">
              <a:solidFill>
                <a:schemeClr val="dk1"/>
              </a:solidFill>
              <a:latin typeface="+mj-lt"/>
              <a:ea typeface="Questrial"/>
              <a:cs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Zeintzuk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dira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,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zure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ustez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,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ikastetxeko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gune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bero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eta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hotzenak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Nola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erabili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dezakegu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Micro:bit-a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aurkitzeko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ikastetxeko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guneri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bero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eta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hotzena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?</a:t>
            </a:r>
            <a:endParaRPr lang="en-US" sz="3200" dirty="0">
              <a:solidFill>
                <a:srgbClr val="505555"/>
              </a:solidFill>
              <a:latin typeface="+mj-lt"/>
              <a:ea typeface="Questrial"/>
              <a:cs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endParaRPr lang="en-US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Nola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alda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dezakegu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"argi-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sentsorea"ren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programa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Micro:bit-ak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tenperatura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erakusteko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? </a:t>
            </a:r>
            <a:endParaRPr lang="en-US" sz="3200" dirty="0">
              <a:solidFill>
                <a:srgbClr val="505555"/>
              </a:solidFill>
              <a:latin typeface="+mj-lt"/>
              <a:ea typeface="Questrial"/>
              <a:cs typeface="Questrial"/>
            </a:endParaRPr>
          </a:p>
        </p:txBody>
      </p:sp>
      <p:pic>
        <p:nvPicPr>
          <p:cNvPr id="2" name="Irudia 2" descr="Hau duen irudia testua&#10;&#10;Azalpena automatikoki sortu da">
            <a:extLst>
              <a:ext uri="{FF2B5EF4-FFF2-40B4-BE49-F238E27FC236}">
                <a16:creationId xmlns:a16="http://schemas.microsoft.com/office/drawing/2014/main" id="{6D4C0B8F-B6D6-4E35-BE0D-97B4E4E579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0922" y="5177640"/>
            <a:ext cx="2362200" cy="13144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433</Words>
  <Application>Microsoft Office PowerPoint</Application>
  <PresentationFormat>Panoramikoa</PresentationFormat>
  <Paragraphs>115</Paragraphs>
  <Slides>13</Slides>
  <Notes>13</Notes>
  <HiddenSlides>0</HiddenSlides>
  <MMClips>0</MMClips>
  <ScaleCrop>false</ScaleCrop>
  <HeadingPairs>
    <vt:vector size="4" baseType="variant">
      <vt:variant>
        <vt:lpstr>Gaia</vt:lpstr>
      </vt:variant>
      <vt:variant>
        <vt:i4>1</vt:i4>
      </vt:variant>
      <vt:variant>
        <vt:lpstr>Diapositiben tituluak</vt:lpstr>
      </vt:variant>
      <vt:variant>
        <vt:i4>13</vt:i4>
      </vt:variant>
    </vt:vector>
  </HeadingPairs>
  <TitlesOfParts>
    <vt:vector size="14" baseType="lpstr">
      <vt:lpstr>Office Theme</vt:lpstr>
      <vt:lpstr>PowerPoint aurkezpena</vt:lpstr>
      <vt:lpstr>PowerPoint aurkezpena</vt:lpstr>
      <vt:lpstr>PowerPoint aurkezpena</vt:lpstr>
      <vt:lpstr>PowerPoint aurkezpena</vt:lpstr>
      <vt:lpstr>PowerPoint aurkezpena</vt:lpstr>
      <vt:lpstr>PowerPoint aurkezpena</vt:lpstr>
      <vt:lpstr>PowerPoint aurkezpena</vt:lpstr>
      <vt:lpstr>PowerPoint aurkezpena</vt:lpstr>
      <vt:lpstr>PowerPoint aurkezpena</vt:lpstr>
      <vt:lpstr>PowerPoint aurkezpena</vt:lpstr>
      <vt:lpstr>PowerPoint aurkezpena</vt:lpstr>
      <vt:lpstr>PowerPoint aurkezpena</vt:lpstr>
      <vt:lpstr>PowerPoint aurkezpena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Giles Booth</cp:lastModifiedBy>
  <cp:revision>147</cp:revision>
  <dcterms:modified xsi:type="dcterms:W3CDTF">2022-02-24T10:01:56Z</dcterms:modified>
</cp:coreProperties>
</file>