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A37C2-C4B6-81DB-2D7F-1ACB7CB73077}" v="1383" dt="2022-03-03T11:29:53.521"/>
    <p1510:client id="{ABF7AA11-CC89-9222-C84E-612FAA82A119}" v="23" dt="2022-03-04T11:49:10.756"/>
  </p1510:revLst>
</p1510:revInfo>
</file>

<file path=ppt/tableStyles.xml><?xml version="1.0" encoding="utf-8"?>
<a:tblStyleLst xmlns:a="http://schemas.openxmlformats.org/drawingml/2006/main" def="{86460C70-9286-4402-A671-43317408314E}">
  <a:tblStyle styleId="{86460C70-9286-4402-A671-433174083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‹zk.›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b76e1b83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5b76e1b836_0_2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5b76e1b836_0_2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b76e1b83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5b76e1b836_0_36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5b76e1b836_0_3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b76e1b83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5b76e1b836_0_4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5b76e1b836_0_4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b76e1b83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5b76e1b836_0_5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5b76e1b836_0_5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b76e1b8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5b76e1b836_0_7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5b76e1b836_0_7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76e1b83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5b76e1b836_0_7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Weather forecast takes into account rain as well as temperature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Weather forecast can look at the entire day’s weather/temperature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Temperature sensor suggestions are based on current temperatures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Temperature sensor would need to be placed outside.</a:t>
            </a:r>
            <a:endParaRPr/>
          </a:p>
        </p:txBody>
      </p:sp>
      <p:sp>
        <p:nvSpPr>
          <p:cNvPr id="207" name="Google Shape;207;g5b76e1b836_0_7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b76e1b8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5b76e1b836_0_8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5b76e1b836_0_8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d22b97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56d22b9735_0_34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56d22b9735_0_3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94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9a64b598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9a64b5986_0_492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49a64b5986_0_49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90dbbac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5990dbbac4_0_59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5990dbbac4_0_5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76e1b8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5b76e1b836_0_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5b76e1b836_0_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76e1b8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5b76e1b836_0_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5b76e1b836_0_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b76e1b83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b76e1b836_0_1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5b76e1b836_0_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b76e1b8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5b76e1b836_0_15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5b76e1b836_0_1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b76e1b83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5b76e1b836_0_2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5b76e1b836_0_2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b76e1b83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5b76e1b836_0_31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00" cy="30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5b76e1b836_0_3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25" tIns="46500" rIns="93025" bIns="46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quote">
  <p:cSld name="Large quote">
    <p:bg>
      <p:bgPr>
        <a:solidFill>
          <a:srgbClr val="00C8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768000" y="2294400"/>
            <a:ext cx="10579255" cy="2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103685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4104"/>
              <a:buFont typeface="Noto Sans Symbols"/>
              <a:buNone/>
              <a:defRPr sz="5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2140800" y="3734400"/>
            <a:ext cx="7838341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ctr">
              <a:lnSpc>
                <a:spcPct val="233291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5119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83032" algn="l">
              <a:lnSpc>
                <a:spcPct val="108312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0005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0005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0" y="1"/>
            <a:ext cx="12191875" cy="6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824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EB130"/>
              </a:buClr>
              <a:buSzPts val="152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831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2"/>
              <a:buFont typeface="Cabin"/>
              <a:buAutoNum type="arabicPeriod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24628" y="358342"/>
            <a:ext cx="10135740" cy="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>
              <a:lnSpc>
                <a:spcPct val="106650"/>
              </a:lnSpc>
              <a:spcBef>
                <a:spcPts val="0"/>
              </a:spcBef>
              <a:spcAft>
                <a:spcPts val="0"/>
              </a:spcAft>
              <a:buClr>
                <a:srgbClr val="303333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30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9E2E-C6B8-E741-8BB4-77064F64D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368" y="6203732"/>
            <a:ext cx="10922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YzgL6kY98e0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t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e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578589" y="1651028"/>
            <a:ext cx="1113433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8000" b="1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Datuen</a:t>
            </a:r>
            <a:r>
              <a:rPr lang="en-US" sz="8000" b="1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8000" b="1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kudeaketa</a:t>
            </a:r>
            <a:endParaRPr b="1" dirty="0" err="1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en-US" sz="6000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Irakasleen</a:t>
            </a: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6000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gida</a:t>
            </a:r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6000" b="0" i="0" u="none" strike="noStrike" cap="none" dirty="0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algn="ctr"/>
            <a:r>
              <a:rPr lang="en-US" sz="6000" dirty="0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5. </a:t>
            </a:r>
            <a:r>
              <a:rPr lang="en-US" sz="6000" dirty="0" err="1">
                <a:solidFill>
                  <a:schemeClr val="lt1"/>
                </a:solidFill>
                <a:latin typeface="+mj-lt"/>
                <a:ea typeface="Questrial"/>
                <a:cs typeface="Questrial"/>
                <a:sym typeface="Questrial"/>
              </a:rPr>
              <a:t>ikasgaia</a:t>
            </a:r>
            <a:endParaRPr sz="6000" dirty="0" err="1">
              <a:solidFill>
                <a:schemeClr val="lt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8933200" y="4664970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6268264" y="5387311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10484279" y="388269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7">
            <a:off x="3275646" y="4901076"/>
            <a:ext cx="866231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5">
            <a:alphaModFix amt="5000"/>
          </a:blip>
          <a:srcRect/>
          <a:stretch/>
        </p:blipFill>
        <p:spPr>
          <a:xfrm rot="-2090590" flipH="1">
            <a:off x="838950" y="4940120"/>
            <a:ext cx="1033233" cy="61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 rot="1801578">
            <a:off x="5443054" y="666436"/>
            <a:ext cx="830446" cy="642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 amt="5000"/>
          </a:blip>
          <a:srcRect/>
          <a:stretch/>
        </p:blipFill>
        <p:spPr>
          <a:xfrm rot="911264">
            <a:off x="379877" y="2249455"/>
            <a:ext cx="753722" cy="103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 amt="5000"/>
          </a:blip>
          <a:srcRect/>
          <a:stretch/>
        </p:blipFill>
        <p:spPr>
          <a:xfrm rot="-1168133">
            <a:off x="1542324" y="271567"/>
            <a:ext cx="866232" cy="1119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598C32-F46C-094D-855C-FB004BD5E9F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68" y="5306667"/>
            <a:ext cx="2304255" cy="10983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Micro:bit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,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zer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jantzi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behar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dut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gaur?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59" name="Google Shape;159;p24"/>
          <p:cNvGraphicFramePr/>
          <p:nvPr>
            <p:extLst>
              <p:ext uri="{D42A27DB-BD31-4B8C-83A1-F6EECF244321}">
                <p14:modId xmlns:p14="http://schemas.microsoft.com/office/powerpoint/2010/main" val="1491045611"/>
              </p:ext>
            </p:extLst>
          </p:nvPr>
        </p:nvGraphicFramePr>
        <p:xfrm>
          <a:off x="391425" y="1893050"/>
          <a:ext cx="11409150" cy="4053780"/>
        </p:xfrm>
        <a:graphic>
          <a:graphicData uri="http://schemas.openxmlformats.org/drawingml/2006/table">
            <a:tbl>
              <a:tblPr>
                <a:noFill/>
                <a:tableStyleId>{86460C70-9286-4402-A671-43317408314E}</a:tableStyleId>
              </a:tblPr>
              <a:tblGrid>
                <a:gridCol w="38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latin typeface="+mj-lt"/>
                          <a:ea typeface="Questrial"/>
                          <a:cs typeface="Questrial"/>
                        </a:rPr>
                        <a:t>Tenperatura</a:t>
                      </a: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 20℃</a:t>
                      </a: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latin typeface="+mj-lt"/>
                          <a:ea typeface="Questrial"/>
                          <a:cs typeface="Questrial"/>
                        </a:rPr>
                        <a:t>baino</a:t>
                      </a: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latin typeface="+mj-lt"/>
                          <a:ea typeface="Questrial"/>
                          <a:cs typeface="Questrial"/>
                        </a:rPr>
                        <a:t>altuagoa</a:t>
                      </a:r>
                      <a:endParaRPr sz="2200" dirty="0" err="1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 err="1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Tenperatura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 5 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eta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 20℃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artean</a:t>
                      </a:r>
                      <a:endParaRPr sz="2200" dirty="0" err="1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 dirty="0" err="1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Tenperatura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 5℃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baino</a:t>
                      </a:r>
                      <a:r>
                        <a:rPr lang="en-US" sz="22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</a:rPr>
                        <a:t>baxuagoa</a:t>
                      </a:r>
                      <a:endParaRPr sz="2200" dirty="0" err="1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</a:rPr>
                        <a:t>Jantzi </a:t>
                      </a:r>
                      <a:r>
                        <a:rPr lang="en-US" sz="2200" dirty="0" err="1">
                          <a:latin typeface="+mj-lt"/>
                          <a:ea typeface="Questrial"/>
                          <a:cs typeface="Questrial"/>
                        </a:rPr>
                        <a:t>beharko</a:t>
                      </a: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</a:rPr>
                        <a:t> </a:t>
                      </a:r>
                      <a:r>
                        <a:rPr lang="en-US" sz="2200" dirty="0" err="1">
                          <a:latin typeface="+mj-lt"/>
                          <a:ea typeface="Questrial"/>
                          <a:cs typeface="Questrial"/>
                        </a:rPr>
                        <a:t>zenuke</a:t>
                      </a:r>
                      <a:r>
                        <a:rPr lang="en-US" sz="22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 dirty="0">
                          <a:latin typeface="Arial"/>
                        </a:rPr>
                        <a:t>Jantzi </a:t>
                      </a:r>
                      <a:r>
                        <a:rPr lang="en-US" sz="2200" b="0" i="0" u="none" strike="noStrike" noProof="0" dirty="0" err="1">
                          <a:latin typeface="Arial"/>
                        </a:rPr>
                        <a:t>beharko</a:t>
                      </a:r>
                      <a:r>
                        <a:rPr lang="en-US" sz="2200" b="0" i="0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noProof="0" dirty="0" err="1">
                          <a:latin typeface="Arial"/>
                        </a:rPr>
                        <a:t>zenuke</a:t>
                      </a:r>
                      <a:r>
                        <a:rPr lang="en-US" sz="2200" b="0" i="0" u="none" strike="noStrike" noProof="0" dirty="0">
                          <a:latin typeface="Arial"/>
                          <a:sym typeface="Questrial"/>
                        </a:rPr>
                        <a:t>:</a:t>
                      </a:r>
                      <a:endParaRPr b="0" i="0" u="none" strike="noStrike" noProof="0" dirty="0">
                        <a:latin typeface="A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i="0" u="none" strike="noStrike" noProof="0" dirty="0">
                          <a:latin typeface="Arial"/>
                        </a:rPr>
                        <a:t>Jantzi </a:t>
                      </a:r>
                      <a:r>
                        <a:rPr lang="en-US" sz="2200" b="0" i="0" u="none" strike="noStrike" noProof="0" dirty="0" err="1">
                          <a:latin typeface="Arial"/>
                        </a:rPr>
                        <a:t>beharko</a:t>
                      </a:r>
                      <a:r>
                        <a:rPr lang="en-US" sz="2200" b="0" i="0" u="none" strike="noStrike" noProof="0" dirty="0">
                          <a:latin typeface="Arial"/>
                        </a:rPr>
                        <a:t> </a:t>
                      </a:r>
                      <a:r>
                        <a:rPr lang="en-US" sz="2200" b="0" i="0" u="none" strike="noStrike" noProof="0" dirty="0" err="1">
                          <a:latin typeface="Arial"/>
                        </a:rPr>
                        <a:t>zenuke</a:t>
                      </a:r>
                      <a:r>
                        <a:rPr lang="en-US" sz="2200" b="0" i="0" u="none" strike="noStrike" noProof="0" dirty="0">
                          <a:latin typeface="Arial"/>
                          <a:sym typeface="Questrial"/>
                        </a:rPr>
                        <a:t>:</a:t>
                      </a:r>
                      <a:endParaRPr b="0" i="0" u="none" strike="noStrike" noProof="0" dirty="0">
                        <a:latin typeface="Arial"/>
                        <a:sym typeface="Quest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Tenperatura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txartelak</a:t>
            </a:r>
            <a:endParaRPr lang="en-US" sz="4000" b="1" dirty="0" err="1">
              <a:solidFill>
                <a:schemeClr val="dk1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66" name="Google Shape;166;p25"/>
          <p:cNvGraphicFramePr/>
          <p:nvPr>
            <p:extLst>
              <p:ext uri="{D42A27DB-BD31-4B8C-83A1-F6EECF244321}">
                <p14:modId xmlns:p14="http://schemas.microsoft.com/office/powerpoint/2010/main" val="3845405113"/>
              </p:ext>
            </p:extLst>
          </p:nvPr>
        </p:nvGraphicFramePr>
        <p:xfrm>
          <a:off x="391425" y="1337878"/>
          <a:ext cx="11409150" cy="4513725"/>
        </p:xfrm>
        <a:graphic>
          <a:graphicData uri="http://schemas.openxmlformats.org/drawingml/2006/table">
            <a:tbl>
              <a:tblPr>
                <a:noFill/>
                <a:tableStyleId>{86460C70-9286-4402-A671-43317408314E}</a:tableStyleId>
              </a:tblPr>
              <a:tblGrid>
                <a:gridCol w="380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7℃</a:t>
                      </a:r>
                      <a:endParaRPr sz="84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21℃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12℃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-2℃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1℃</a:t>
                      </a:r>
                      <a:endParaRPr sz="840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4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0℃</a:t>
                      </a:r>
                      <a:endParaRPr sz="8400" dirty="0"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8℃</a:t>
                      </a:r>
                      <a:endParaRPr sz="8400">
                        <a:solidFill>
                          <a:schemeClr val="dk1"/>
                        </a:solidFill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400" dirty="0">
                          <a:solidFill>
                            <a:schemeClr val="dk1"/>
                          </a:solidFill>
                          <a:latin typeface="+mj-lt"/>
                          <a:ea typeface="Questrial"/>
                          <a:cs typeface="Questrial"/>
                          <a:sym typeface="Questrial"/>
                        </a:rPr>
                        <a:t>37℃</a:t>
                      </a:r>
                      <a:endParaRPr sz="8400" dirty="0">
                        <a:solidFill>
                          <a:schemeClr val="dk1"/>
                        </a:solidFill>
                        <a:latin typeface="+mj-lt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>
            <a:off x="131145" y="391526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digitalaren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</a:t>
            </a:r>
            <a:endParaRPr sz="3200" dirty="0" err="1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 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GALDETZEN DUGUNEAN</a:t>
            </a:r>
            <a:endParaRPr sz="3200" b="1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  </a:t>
            </a: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lang="en-US" sz="320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 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   BESTELA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endParaRPr sz="3200" b="1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cxnSp>
        <p:nvCxnSpPr>
          <p:cNvPr id="173" name="Google Shape;173;p26"/>
          <p:cNvCxnSpPr/>
          <p:nvPr/>
        </p:nvCxnSpPr>
        <p:spPr>
          <a:xfrm flipV="1">
            <a:off x="6072379" y="3026124"/>
            <a:ext cx="5379123" cy="3695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6"/>
          <p:cNvCxnSpPr/>
          <p:nvPr/>
        </p:nvCxnSpPr>
        <p:spPr>
          <a:xfrm flipV="1">
            <a:off x="3639727" y="3652674"/>
            <a:ext cx="7820173" cy="260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6"/>
          <p:cNvCxnSpPr/>
          <p:nvPr/>
        </p:nvCxnSpPr>
        <p:spPr>
          <a:xfrm>
            <a:off x="4446828" y="4244200"/>
            <a:ext cx="7270672" cy="26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6"/>
          <p:cNvCxnSpPr/>
          <p:nvPr/>
        </p:nvCxnSpPr>
        <p:spPr>
          <a:xfrm flipV="1">
            <a:off x="5782321" y="4780975"/>
            <a:ext cx="5757402" cy="1180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6"/>
          <p:cNvCxnSpPr/>
          <p:nvPr/>
        </p:nvCxnSpPr>
        <p:spPr>
          <a:xfrm flipV="1">
            <a:off x="4388138" y="5389825"/>
            <a:ext cx="7196987" cy="1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26"/>
          <p:cNvCxnSpPr/>
          <p:nvPr/>
        </p:nvCxnSpPr>
        <p:spPr>
          <a:xfrm rot="10800000" flipH="1">
            <a:off x="4011325" y="5944675"/>
            <a:ext cx="7520100" cy="4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>
            <a:off x="94032" y="332794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digitalaren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</a:t>
            </a:r>
            <a:endParaRPr dirty="0" err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GALDETZEN DUGUNEAN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    BESTELA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endParaRPr sz="3200" b="1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cxnSp>
        <p:nvCxnSpPr>
          <p:cNvPr id="185" name="Google Shape;185;p27"/>
          <p:cNvCxnSpPr/>
          <p:nvPr/>
        </p:nvCxnSpPr>
        <p:spPr>
          <a:xfrm rot="10800000" flipH="1">
            <a:off x="4422775" y="3026125"/>
            <a:ext cx="7037100" cy="53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7"/>
          <p:cNvCxnSpPr/>
          <p:nvPr/>
        </p:nvCxnSpPr>
        <p:spPr>
          <a:xfrm rot="10800000" flipH="1">
            <a:off x="2283200" y="3652675"/>
            <a:ext cx="9176700" cy="9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7"/>
          <p:cNvCxnSpPr/>
          <p:nvPr/>
        </p:nvCxnSpPr>
        <p:spPr>
          <a:xfrm>
            <a:off x="4011400" y="4244200"/>
            <a:ext cx="7685100" cy="5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7"/>
          <p:cNvCxnSpPr/>
          <p:nvPr/>
        </p:nvCxnSpPr>
        <p:spPr>
          <a:xfrm rot="10800000" flipH="1">
            <a:off x="3169750" y="4780975"/>
            <a:ext cx="8361600" cy="45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7"/>
          <p:cNvCxnSpPr/>
          <p:nvPr/>
        </p:nvCxnSpPr>
        <p:spPr>
          <a:xfrm rot="10800000" flipH="1">
            <a:off x="4011325" y="5389825"/>
            <a:ext cx="7573800" cy="18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7"/>
          <p:cNvCxnSpPr/>
          <p:nvPr/>
        </p:nvCxnSpPr>
        <p:spPr>
          <a:xfrm rot="10800000" flipH="1">
            <a:off x="4011325" y="5944675"/>
            <a:ext cx="7520100" cy="45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7"/>
          <p:cNvSpPr txBox="1"/>
          <p:nvPr/>
        </p:nvSpPr>
        <p:spPr>
          <a:xfrm>
            <a:off x="4324375" y="2490829"/>
            <a:ext cx="7466864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              Zer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jantzi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behar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dut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gaur?</a:t>
            </a:r>
            <a:endParaRPr sz="3600" dirty="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3510116" y="3099279"/>
            <a:ext cx="8329348" cy="48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tenperatura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20℃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baino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altuagoa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bada</a:t>
            </a:r>
            <a:endParaRPr sz="3600" dirty="0" err="1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4253250" y="3698741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Praka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laburrak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kamiseta</a:t>
            </a:r>
            <a:endParaRPr lang="en-US" sz="3600" dirty="0" err="1">
              <a:solidFill>
                <a:srgbClr val="FF0000"/>
              </a:solidFill>
              <a:latin typeface="+mj-lt"/>
              <a:ea typeface="Questrial"/>
              <a:cs typeface="Questrial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3397700" y="4229546"/>
            <a:ext cx="9501655" cy="448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                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Tenperatura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4℃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baino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baxuagoa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bada</a:t>
            </a:r>
            <a:endParaRPr lang="eu-ES" sz="2800">
              <a:solidFill>
                <a:srgbClr val="FF0000"/>
              </a:solidFill>
              <a:latin typeface="+mj-lt"/>
              <a:ea typeface="Questrial"/>
              <a:cs typeface="Questrial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4207924" y="4850117"/>
            <a:ext cx="6947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Botak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eskularruak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bufanda</a:t>
            </a:r>
            <a:endParaRPr sz="3600" dirty="0" err="1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4100850" y="5401016"/>
            <a:ext cx="7525480" cy="44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zapatilak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praka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luzeak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jertsea</a:t>
            </a:r>
            <a:endParaRPr lang="eu-ES" sz="3600" dirty="0" err="1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endParaRPr lang="en-US" sz="3600" dirty="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endParaRPr lang="en-US" sz="3600" dirty="0">
              <a:solidFill>
                <a:srgbClr val="FF0000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endParaRPr lang="en-US" sz="3600" dirty="0">
              <a:solidFill>
                <a:srgbClr val="FF0000"/>
              </a:solidFill>
              <a:latin typeface="+mj-lt"/>
              <a:ea typeface="Questrial"/>
              <a:cs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idazten</a:t>
            </a:r>
            <a:endParaRPr sz="3200" dirty="0" err="1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  <p:pic>
        <p:nvPicPr>
          <p:cNvPr id="203" name="Google Shape;203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6824" y="1498049"/>
            <a:ext cx="9518376" cy="510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erkatzen</a:t>
            </a:r>
            <a:endParaRPr sz="3200" dirty="0" err="1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Questrial"/>
                <a:sym typeface="Questrial"/>
              </a:rPr>
              <a:t> 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Laguntzaile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digitalek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eguraldiaren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iragarpena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erabiltzen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dute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erabiltzaileak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zein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arropa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jantzi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behar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duen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adierazten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dutenean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Uste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al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duzu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metodo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hobea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dela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tenperatura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sentsorea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erabiltzea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baino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?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Justifikatu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erantzuna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Ikaskuntzaren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helburuak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berrikusten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sym typeface="Questrial"/>
              </a:rPr>
              <a:t>:</a:t>
            </a:r>
            <a:endParaRPr lang="en-US" sz="4000" b="1" dirty="0">
              <a:solidFill>
                <a:schemeClr val="dk1"/>
              </a:solidFill>
              <a:latin typeface="+mj-lt"/>
              <a:ea typeface="Questrial"/>
              <a:cs typeface="Quest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05555"/>
              </a:buClr>
              <a:buSzPts val="3200"/>
            </a:pP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indent="-431800">
              <a:lnSpc>
                <a:spcPct val="114999"/>
              </a:lnSpc>
              <a:buSzPts val="3200"/>
              <a:buFont typeface="Questrial,Sans-Serif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Algoritmoak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irakurri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idaztea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. </a:t>
            </a:r>
            <a:endParaRPr lang="en-US" sz="3200" dirty="0">
              <a:latin typeface="+mj-lt"/>
              <a:ea typeface="Questrial"/>
            </a:endParaRPr>
          </a:p>
          <a:p>
            <a:pPr marL="285750" lvl="0" indent="-2857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3200" dirty="0">
              <a:latin typeface="+mj-lt"/>
              <a:ea typeface="Questrial"/>
            </a:endParaRPr>
          </a:p>
          <a:p>
            <a:pPr marL="457200" indent="-431800">
              <a:lnSpc>
                <a:spcPct val="114999"/>
              </a:lnSpc>
              <a:buSzPts val="3200"/>
              <a:buFont typeface="Questrial,Sans-Serif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Identifikatzea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nola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digitalek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lan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dezaketen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.</a:t>
            </a:r>
            <a:endParaRPr lang="en-US" sz="3200" dirty="0">
              <a:latin typeface="+mj-lt"/>
              <a:ea typeface="Questrial"/>
            </a:endParaRPr>
          </a:p>
          <a:p>
            <a:pPr marL="285750" lvl="0" indent="-2857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endParaRPr lang="en-US" sz="3200" dirty="0">
              <a:latin typeface="+mj-lt"/>
              <a:ea typeface="Questrial"/>
            </a:endParaRPr>
          </a:p>
          <a:p>
            <a:pPr marL="457200" indent="-431800">
              <a:lnSpc>
                <a:spcPct val="114999"/>
              </a:lnSpc>
              <a:buSzPts val="3200"/>
              <a:buFont typeface="Questrial,Sans-Serif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Programa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bat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idaztea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Micro:bit-a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digital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bezala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erabiltzeko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.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r>
              <a:rPr lang="en-US" sz="4000" b="1" dirty="0" err="1"/>
              <a:t>Jatorrizko</a:t>
            </a:r>
            <a:r>
              <a:rPr lang="en-US" sz="4000" b="1" dirty="0"/>
              <a:t> </a:t>
            </a:r>
            <a:r>
              <a:rPr lang="en-US" sz="4000" b="1" dirty="0" err="1"/>
              <a:t>informazioa</a:t>
            </a:r>
            <a:r>
              <a:rPr lang="en-US" sz="4000" b="1" dirty="0"/>
              <a:t>:</a:t>
            </a:r>
            <a:endParaRPr lang="en-US" sz="4000" dirty="0"/>
          </a:p>
          <a:p>
            <a:pPr lvl="0"/>
            <a:endParaRPr lang="en-US" sz="4000" dirty="0">
              <a:ea typeface="Questrial"/>
            </a:endParaRPr>
          </a:p>
          <a:p>
            <a:r>
              <a:rPr lang="en-US" sz="3200" dirty="0" err="1"/>
              <a:t>Micro:bit</a:t>
            </a:r>
            <a:r>
              <a:rPr lang="en-US" sz="3200" dirty="0"/>
              <a:t> Educational Foundation </a:t>
            </a:r>
            <a:r>
              <a:rPr lang="en-US" sz="3200" dirty="0">
                <a:hlinkClick r:id="rId3"/>
              </a:rPr>
              <a:t>microbit.org</a:t>
            </a:r>
            <a:r>
              <a:rPr lang="en-US" sz="3200" dirty="0"/>
              <a:t> </a:t>
            </a:r>
            <a:r>
              <a:rPr lang="en-US" sz="3200" dirty="0" err="1"/>
              <a:t>honako</a:t>
            </a:r>
            <a:r>
              <a:rPr lang="en-US" sz="3200" dirty="0"/>
              <a:t> Creative Commons </a:t>
            </a:r>
            <a:r>
              <a:rPr lang="en-US" sz="3200" dirty="0" err="1"/>
              <a:t>lizentziapean</a:t>
            </a:r>
            <a:r>
              <a:rPr lang="en-US" sz="3200" dirty="0"/>
              <a:t>:</a:t>
            </a:r>
            <a:br>
              <a:rPr lang="en-US" sz="3200" dirty="0"/>
            </a:br>
            <a:r>
              <a:rPr lang="en-US" sz="3200" dirty="0"/>
              <a:t> </a:t>
            </a:r>
          </a:p>
          <a:p>
            <a:r>
              <a:rPr lang="en-US" sz="3200" dirty="0" err="1"/>
              <a:t>Aitortu-PartekatuBerdin</a:t>
            </a:r>
            <a:r>
              <a:rPr lang="en-US" sz="3200" dirty="0"/>
              <a:t> 4.0 </a:t>
            </a:r>
            <a:r>
              <a:rPr lang="en-US" sz="3200" dirty="0" err="1"/>
              <a:t>Nazioartekoa</a:t>
            </a:r>
            <a:r>
              <a:rPr lang="en-US" sz="3200" dirty="0"/>
              <a:t> (CC BY-SA 4.0)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>
                <a:hlinkClick r:id="rId4"/>
              </a:rPr>
              <a:t>https://creativecommons.org/licenses/by-sa/4.0/deed.eu</a:t>
            </a:r>
            <a:endParaRPr sz="3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7504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Ikaskuntzaren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helburuak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: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Algoritmoak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irakurri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idaztea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 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Identifikatzea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nola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digitalek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dezaketen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Programa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bat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idaztea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Micro:bit-a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digital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bezala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erabiltzeko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 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programak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+mj-lt"/>
                <a:ea typeface="Questrial"/>
                <a:cs typeface="Questrial"/>
                <a:sym typeface="Questrial"/>
              </a:rPr>
              <a:t>berdea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txalo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5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endParaRPr sz="320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BESTELA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atzamarra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ahoan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jarri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eta "shh"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esan</a:t>
            </a:r>
            <a:endParaRPr lang="en-US" sz="3200" dirty="0" err="1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>
            <a:off x="1012887" y="367400"/>
            <a:ext cx="10852541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programak</a:t>
            </a:r>
            <a:endParaRPr dirty="0" err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gorria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txalo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5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highlight>
                  <a:srgbClr val="000000"/>
                </a:highlight>
                <a:latin typeface="+mj-lt"/>
                <a:ea typeface="Questrial"/>
                <a:cs typeface="Questrial"/>
                <a:sym typeface="Questrial"/>
              </a:rPr>
              <a:t>horia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zaunka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5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txakurren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legez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320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STELA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atzamarra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ahoan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jarri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eta "shh"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esan</a:t>
            </a:r>
            <a:endParaRPr lang="en-US" sz="3200" dirty="0" err="1">
              <a:latin typeface="+mj-lt"/>
              <a:ea typeface="Questrial"/>
              <a:sym typeface="Questrial"/>
            </a:endParaRPr>
          </a:p>
          <a:p>
            <a:pPr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3200" dirty="0">
              <a:latin typeface="+mj-lt"/>
              <a:ea typeface="Questrial"/>
              <a:cs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programak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Questrial"/>
                <a:cs typeface="Questrial"/>
                <a:sym typeface="Questrial"/>
              </a:rPr>
              <a:t>urdina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txalo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7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+mj-lt"/>
                <a:ea typeface="Questrial"/>
                <a:cs typeface="Questrial"/>
                <a:sym typeface="Questrial"/>
              </a:rPr>
              <a:t>berdea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miau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7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katuen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legez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atzamarra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ahoan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jarri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eta "shh"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esan</a:t>
            </a:r>
            <a:endParaRPr sz="3200" b="1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Algoritmoak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eta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programak</a:t>
            </a:r>
            <a:endParaRPr sz="3200" dirty="0" err="1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highlight>
                  <a:srgbClr val="FFFF00"/>
                </a:highlight>
                <a:latin typeface="+mj-lt"/>
                <a:ea typeface="Questrial"/>
                <a:cs typeface="Questrial"/>
                <a:sym typeface="Questrial"/>
              </a:rPr>
              <a:t>horia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klaskatu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hatzamarrak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3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endParaRPr sz="3200" dirty="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Questrial"/>
                <a:cs typeface="Questrial"/>
                <a:sym typeface="Questrial"/>
              </a:rPr>
              <a:t>gorria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13716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oihu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3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aldiz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saguen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legez</a:t>
            </a:r>
            <a:endParaRPr sz="3200" err="1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atzamarra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ahoan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jarri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 eta "shh"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sym typeface="Questrial"/>
              </a:rPr>
              <a:t>esan</a:t>
            </a:r>
            <a:endParaRPr lang="en-US" sz="3200" dirty="0" err="1">
              <a:latin typeface="+mj-lt"/>
              <a:ea typeface="Questrial"/>
              <a:sym typeface="Questrial"/>
            </a:endParaRPr>
          </a:p>
          <a:p>
            <a:pPr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lang="en-US" sz="3200" dirty="0">
              <a:latin typeface="+mj-lt"/>
              <a:ea typeface="Questrial"/>
              <a:cs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Idatzi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dezakezu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zure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algoritmoa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?</a:t>
            </a: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BETI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BALDIN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              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lang="en-US" sz="320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BESTELA BALDIN ETA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eskumuturreko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             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baduzu</a:t>
            </a: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endParaRPr lang="en-US" sz="320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ORDUAN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		BESTELA </a:t>
            </a: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digitalak</a:t>
            </a:r>
            <a:endParaRPr sz="3200" dirty="0" err="1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r>
              <a:rPr lang="en-US" sz="3200" dirty="0">
                <a:latin typeface="+mj-lt"/>
                <a:ea typeface="Questrial"/>
                <a:sym typeface="Questrial"/>
              </a:rPr>
              <a:t> </a:t>
            </a: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bg2"/>
                </a:solidFill>
                <a:latin typeface="+mj-lt"/>
                <a:ea typeface="Questrial"/>
                <a:sym typeface="Questrial"/>
              </a:rPr>
              <a:t> 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Laguntzaile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digitalak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egintzak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burutzen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dituzten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gailuak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dira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,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jarraibideak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giza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ahotsa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direnean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Questrial"/>
                <a:sym typeface="Questrial"/>
              </a:rPr>
              <a:t>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buClr>
                <a:srgbClr val="505555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 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digitalen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zein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adibide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ezagutzen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duzu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?</a:t>
            </a:r>
            <a:endParaRPr lang="en-US"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012888" y="367400"/>
            <a:ext cx="10677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>
              <a:lnSpc>
                <a:spcPct val="106650"/>
              </a:lnSpc>
            </a:pP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Micro:bit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4000" b="1" dirty="0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j-lt"/>
                <a:ea typeface="Questrial"/>
                <a:cs typeface="Questrial"/>
                <a:sym typeface="Questrial"/>
              </a:rPr>
              <a:t>digitala</a:t>
            </a:r>
            <a:endParaRPr lang="en-GB" sz="4000" b="1" dirty="0" err="1">
              <a:solidFill>
                <a:schemeClr val="dk1"/>
              </a:solidFill>
              <a:latin typeface="+mj-lt"/>
              <a:ea typeface="Questrial"/>
              <a:cs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Programa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bat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idatziko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dugu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Micro:bit-a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laguntzaile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digitalean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bihurtzeko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Micro:bit-ak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sentsoreak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erabiliko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ditu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zuk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jantzi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beharko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dituzun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arropak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aukeratzeko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. 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457200" indent="-431800">
              <a:lnSpc>
                <a:spcPct val="115000"/>
              </a:lnSpc>
              <a:buClr>
                <a:srgbClr val="505555"/>
              </a:buClr>
              <a:buSzPts val="3200"/>
              <a:buFont typeface="Questrial"/>
              <a:buChar char="●"/>
            </a:pP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Nola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egin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dezakegu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 </a:t>
            </a:r>
            <a:r>
              <a:rPr lang="en-US" sz="3200" dirty="0" err="1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hori</a:t>
            </a:r>
            <a:r>
              <a:rPr lang="en-US" sz="3200" dirty="0">
                <a:solidFill>
                  <a:srgbClr val="505555"/>
                </a:solidFill>
                <a:latin typeface="+mj-lt"/>
                <a:ea typeface="Questrial"/>
                <a:cs typeface="Questrial"/>
                <a:sym typeface="Questrial"/>
              </a:rPr>
              <a:t>?</a:t>
            </a:r>
            <a:endParaRPr sz="3200" dirty="0">
              <a:solidFill>
                <a:srgbClr val="505555"/>
              </a:solidFill>
              <a:latin typeface="+mj-lt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+mj-lt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507</Words>
  <Application>Microsoft Office PowerPoint</Application>
  <PresentationFormat>Panoramikoa</PresentationFormat>
  <Paragraphs>165</Paragraphs>
  <Slides>17</Slides>
  <Notes>17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17</vt:i4>
      </vt:variant>
    </vt:vector>
  </HeadingPairs>
  <TitlesOfParts>
    <vt:vector size="18" baseType="lpstr">
      <vt:lpstr>Office Theme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Giles Booth</cp:lastModifiedBy>
  <cp:revision>217</cp:revision>
  <dcterms:modified xsi:type="dcterms:W3CDTF">2022-03-04T12:02:02Z</dcterms:modified>
</cp:coreProperties>
</file>