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Lst>
  <p:sldSz cy="6858000" cx="12192000"/>
  <p:notesSz cx="6858000" cy="9144000"/>
  <p:embeddedFontLst>
    <p:embeddedFont>
      <p:font typeface="Cabin"/>
      <p:regular r:id="rId85"/>
      <p:bold r:id="rId86"/>
      <p:italic r:id="rId87"/>
      <p:boldItalic r:id="rId88"/>
    </p:embeddedFont>
    <p:embeddedFont>
      <p:font typeface="Questrial"/>
      <p:regular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0" roundtripDataSignature="AMtx7mh0KJKz1dXyQdHEqvQs09v4A+ZH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4BD67E-3590-4591-892D-A1EA2CF14A42}">
  <a:tblStyle styleId="{DE4BD67E-3590-4591-892D-A1EA2CF14A4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08E642E-CCC5-47B1-8609-2A74EADFE430}"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CFF985E-5790-4DBC-843D-CACD14B24E46}"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font" Target="fonts/Cabin-bold.fntdata"/><Relationship Id="rId41" Type="http://schemas.openxmlformats.org/officeDocument/2006/relationships/slide" Target="slides/slide36.xml"/><Relationship Id="rId85" Type="http://schemas.openxmlformats.org/officeDocument/2006/relationships/font" Target="fonts/Cabin-regular.fntdata"/><Relationship Id="rId44" Type="http://schemas.openxmlformats.org/officeDocument/2006/relationships/slide" Target="slides/slide39.xml"/><Relationship Id="rId88" Type="http://schemas.openxmlformats.org/officeDocument/2006/relationships/font" Target="fonts/Cabin-boldItalic.fntdata"/><Relationship Id="rId43" Type="http://schemas.openxmlformats.org/officeDocument/2006/relationships/slide" Target="slides/slide38.xml"/><Relationship Id="rId87" Type="http://schemas.openxmlformats.org/officeDocument/2006/relationships/font" Target="fonts/Cabin-italic.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Questrial-regular.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0" Type="http://customschemas.google.com/relationships/presentationmetadata" Target="meta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0: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89" name="Google Shape;189;p10: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1: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95" name="Google Shape;195;p11: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2" name="Google Shape;202;p12: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08" name="Google Shape;208;p13: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4: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15" name="Google Shape;215;p14: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5: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rPr lang="en-US"/>
              <a:t>Establish that by identify what they buy, the retailers can identify other similar products they may be interested in and target advertising.</a:t>
            </a:r>
            <a:endParaRPr/>
          </a:p>
          <a:p>
            <a:pPr indent="0" lvl="0" marL="0" marR="0" rtl="0" algn="l">
              <a:lnSpc>
                <a:spcPct val="100000"/>
              </a:lnSpc>
              <a:spcBef>
                <a:spcPts val="0"/>
              </a:spcBef>
              <a:spcAft>
                <a:spcPts val="0"/>
              </a:spcAft>
              <a:buClr>
                <a:schemeClr val="dk1"/>
              </a:buClr>
              <a:buSzPts val="1200"/>
              <a:buFont typeface="Calibri"/>
              <a:buNone/>
            </a:pPr>
            <a:r>
              <a:rPr lang="en-US"/>
              <a:t>Also knowing if you visit a certain shop more than others can be used to identify when and where you do your shopping.</a:t>
            </a:r>
            <a:endParaRPr/>
          </a:p>
        </p:txBody>
      </p:sp>
      <p:sp>
        <p:nvSpPr>
          <p:cNvPr id="221" name="Google Shape;221;p15: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6: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27" name="Google Shape;227;p16: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7: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34" name="Google Shape;234;p17: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8: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rPr lang="en-US"/>
              <a:t>We are giving information on the types of programmes we like to watch, the music we listen to, the books we read, what time of day we get up, when we are away on holiday. </a:t>
            </a:r>
            <a:endParaRPr b="0" i="0" sz="1200" u="none" cap="none" strike="noStrike">
              <a:solidFill>
                <a:schemeClr val="dk1"/>
              </a:solidFill>
              <a:latin typeface="Calibri"/>
              <a:ea typeface="Calibri"/>
              <a:cs typeface="Calibri"/>
              <a:sym typeface="Calibri"/>
            </a:endParaRPr>
          </a:p>
        </p:txBody>
      </p:sp>
      <p:sp>
        <p:nvSpPr>
          <p:cNvPr id="240" name="Google Shape;240;p18: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9: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46" name="Google Shape;246;p19: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0: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53" name="Google Shape;253;p20: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992665" y="3228896"/>
            <a:ext cx="7941310" cy="3058954"/>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8" name="Google Shape;258;p21: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2: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2: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3" name="Google Shape;273;p22: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3: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3: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9" name="Google Shape;279;p23: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4: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4: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85" name="Google Shape;285;p24: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5: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5: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2" name="Google Shape;292;p25: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6: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6: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9" name="Google Shape;299;p26: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7: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7: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rPr lang="en-US"/>
              <a:t>Establish that micro:bit has sensors for light, temperature and movement. Explain that in this unit the pupils will be making use of the light and temperature sensors. </a:t>
            </a:r>
            <a:endParaRPr b="0" i="0" sz="1200" u="none" cap="none" strike="noStrike">
              <a:solidFill>
                <a:schemeClr val="dk1"/>
              </a:solidFill>
              <a:latin typeface="Calibri"/>
              <a:ea typeface="Calibri"/>
              <a:cs typeface="Calibri"/>
              <a:sym typeface="Calibri"/>
            </a:endParaRPr>
          </a:p>
        </p:txBody>
      </p:sp>
      <p:sp>
        <p:nvSpPr>
          <p:cNvPr id="305" name="Google Shape;305;p27: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8: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8: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13" name="Google Shape;313;p28: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9: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9: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21" name="Google Shape;321;p29: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0: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30: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28" name="Google Shape;328;p30: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1: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31: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4" name="Google Shape;334;p31: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2: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32: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40" name="Google Shape;340;p32: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3:notes"/>
          <p:cNvSpPr txBox="1"/>
          <p:nvPr>
            <p:ph idx="1" type="body"/>
          </p:nvPr>
        </p:nvSpPr>
        <p:spPr>
          <a:xfrm>
            <a:off x="992665" y="3228896"/>
            <a:ext cx="7941310" cy="3058954"/>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5" name="Google Shape;345;p33: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4: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34: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60" name="Google Shape;360;p34: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5: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35: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66" name="Google Shape;366;p35: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6: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36: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72" name="Google Shape;372;p36: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7: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37: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78" name="Google Shape;378;p37: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8: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8: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84" name="Google Shape;384;p38: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1: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1: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rPr lang="en-US"/>
              <a:t>A forever statement hasn’t been added so the pupils should only respond to a change once.</a:t>
            </a:r>
            <a:endParaRPr b="0" i="0" sz="1200" u="none" cap="none" strike="noStrike">
              <a:solidFill>
                <a:schemeClr val="dk1"/>
              </a:solidFill>
              <a:latin typeface="Calibri"/>
              <a:ea typeface="Calibri"/>
              <a:cs typeface="Calibri"/>
              <a:sym typeface="Calibri"/>
            </a:endParaRPr>
          </a:p>
        </p:txBody>
      </p:sp>
      <p:sp>
        <p:nvSpPr>
          <p:cNvPr id="428" name="Google Shape;428;p41: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2: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42: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rPr lang="en-US"/>
              <a:t>A forever statement hasn’t been added so the pupils should only respond to a change once.</a:t>
            </a:r>
            <a:endParaRPr b="0" i="0" sz="1200" u="none" cap="none" strike="noStrike">
              <a:solidFill>
                <a:schemeClr val="dk1"/>
              </a:solidFill>
              <a:latin typeface="Calibri"/>
              <a:ea typeface="Calibri"/>
              <a:cs typeface="Calibri"/>
              <a:sym typeface="Calibri"/>
            </a:endParaRPr>
          </a:p>
        </p:txBody>
      </p:sp>
      <p:sp>
        <p:nvSpPr>
          <p:cNvPr id="434" name="Google Shape;434;p42: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3: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43: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40" name="Google Shape;440;p43: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5: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45: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58" name="Google Shape;458;p45: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7: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47: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71" name="Google Shape;471;p47: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8:notes"/>
          <p:cNvSpPr txBox="1"/>
          <p:nvPr>
            <p:ph idx="1" type="body"/>
          </p:nvPr>
        </p:nvSpPr>
        <p:spPr>
          <a:xfrm>
            <a:off x="992665" y="3228896"/>
            <a:ext cx="7941310" cy="3058954"/>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6" name="Google Shape;476;p48: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9: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49: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91" name="Google Shape;491;p49: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992665" y="3228896"/>
            <a:ext cx="7941310" cy="3058954"/>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1" name="Google Shape;141;p5: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0: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50: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97" name="Google Shape;497;p50: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1: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51: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04" name="Google Shape;504;p51: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2: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52: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21" name="Google Shape;521;p52: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3: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53: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rPr lang="en-US"/>
              <a:t>The light sensor keeps checking the light level.</a:t>
            </a:r>
            <a:endParaRPr/>
          </a:p>
          <a:p>
            <a:pPr indent="0" lvl="0" marL="0" marR="0" rtl="0" algn="l">
              <a:lnSpc>
                <a:spcPct val="100000"/>
              </a:lnSpc>
              <a:spcBef>
                <a:spcPts val="0"/>
              </a:spcBef>
              <a:spcAft>
                <a:spcPts val="0"/>
              </a:spcAft>
              <a:buClr>
                <a:schemeClr val="dk1"/>
              </a:buClr>
              <a:buSzPts val="1200"/>
              <a:buFont typeface="Calibri"/>
              <a:buNone/>
            </a:pPr>
            <a:r>
              <a:rPr lang="en-US"/>
              <a:t>If the light level is less than zero then all the LEDs will be displayed</a:t>
            </a:r>
            <a:endParaRPr/>
          </a:p>
          <a:p>
            <a:pPr indent="0" lvl="0" marL="0" marR="0" rtl="0" algn="l">
              <a:lnSpc>
                <a:spcPct val="100000"/>
              </a:lnSpc>
              <a:spcBef>
                <a:spcPts val="0"/>
              </a:spcBef>
              <a:spcAft>
                <a:spcPts val="0"/>
              </a:spcAft>
              <a:buClr>
                <a:schemeClr val="dk1"/>
              </a:buClr>
              <a:buSzPts val="1200"/>
              <a:buFont typeface="Calibri"/>
              <a:buNone/>
            </a:pPr>
            <a:r>
              <a:rPr lang="en-US"/>
              <a:t>Otherwise (else) only one LED will be displayed</a:t>
            </a:r>
            <a:endParaRPr/>
          </a:p>
        </p:txBody>
      </p:sp>
      <p:sp>
        <p:nvSpPr>
          <p:cNvPr id="527" name="Google Shape;527;p53: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4: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54: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34" name="Google Shape;534;p54: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5: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55: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41" name="Google Shape;541;p55: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56: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56: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47" name="Google Shape;547;p56: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59: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59: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A forever loop has not been added so the temperature is only checked once. The condition is If temperature is equal to 5 rather than less than 5. Therefore even if the forever loop is added, the image will only be displayed when the temperature is exactly 5 degrees</a:t>
            </a:r>
            <a:endParaRPr b="0" i="0" sz="1200" u="none" cap="none" strike="noStrike">
              <a:solidFill>
                <a:schemeClr val="dk1"/>
              </a:solidFill>
              <a:latin typeface="Calibri"/>
              <a:ea typeface="Calibri"/>
              <a:cs typeface="Calibri"/>
              <a:sym typeface="Calibri"/>
            </a:endParaRPr>
          </a:p>
        </p:txBody>
      </p:sp>
      <p:sp>
        <p:nvSpPr>
          <p:cNvPr id="576" name="Google Shape;576;p59: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56" name="Google Shape;156;p6: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60: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60: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83" name="Google Shape;583;p60: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1:notes"/>
          <p:cNvSpPr txBox="1"/>
          <p:nvPr>
            <p:ph idx="1" type="body"/>
          </p:nvPr>
        </p:nvSpPr>
        <p:spPr>
          <a:xfrm>
            <a:off x="992665" y="3228896"/>
            <a:ext cx="7941310" cy="3058954"/>
          </a:xfrm>
          <a:prstGeom prst="rect">
            <a:avLst/>
          </a:prstGeom>
          <a:noFill/>
          <a:ln>
            <a:noFill/>
          </a:ln>
        </p:spPr>
        <p:txBody>
          <a:bodyPr anchorCtr="0" anchor="t" bIns="46500" lIns="93025" spcFirstLastPara="1" rIns="93025" wrap="square" tIns="465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88" name="Google Shape;588;p61: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62: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62: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03" name="Google Shape;603;p62: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3: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63: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09" name="Google Shape;609;p63: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64: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64: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15" name="Google Shape;615;p64: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65: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65: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21" name="Google Shape;621;p65: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66: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66: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27" name="Google Shape;627;p66: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67: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67: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33" name="Google Shape;633;p67: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68: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68: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39" name="Google Shape;639;p68: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69: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69: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45" name="Google Shape;645;p69: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p7: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70: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70: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51" name="Google Shape;651;p70: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71: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71: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58" name="Google Shape;658;p71: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72: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72: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65" name="Google Shape;665;p72: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73: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73: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77" name="Google Shape;677;p73: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74: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p74: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95" name="Google Shape;695;p74: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75: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75: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rPr lang="en-US"/>
              <a:t>Weather forecast takes into account rain as well as temperature</a:t>
            </a:r>
            <a:endParaRPr/>
          </a:p>
          <a:p>
            <a:pPr indent="0" lvl="0" marL="0" marR="0" rtl="0" algn="l">
              <a:lnSpc>
                <a:spcPct val="100000"/>
              </a:lnSpc>
              <a:spcBef>
                <a:spcPts val="0"/>
              </a:spcBef>
              <a:spcAft>
                <a:spcPts val="0"/>
              </a:spcAft>
              <a:buClr>
                <a:schemeClr val="dk1"/>
              </a:buClr>
              <a:buSzPts val="1200"/>
              <a:buFont typeface="Calibri"/>
              <a:buNone/>
            </a:pPr>
            <a:r>
              <a:rPr lang="en-US"/>
              <a:t>Weather forecast can look at the entire day’s weather/temperature</a:t>
            </a:r>
            <a:endParaRPr/>
          </a:p>
          <a:p>
            <a:pPr indent="0" lvl="0" marL="0" marR="0" rtl="0" algn="l">
              <a:lnSpc>
                <a:spcPct val="100000"/>
              </a:lnSpc>
              <a:spcBef>
                <a:spcPts val="0"/>
              </a:spcBef>
              <a:spcAft>
                <a:spcPts val="0"/>
              </a:spcAft>
              <a:buClr>
                <a:schemeClr val="dk1"/>
              </a:buClr>
              <a:buSzPts val="1200"/>
              <a:buFont typeface="Calibri"/>
              <a:buNone/>
            </a:pPr>
            <a:r>
              <a:rPr lang="en-US"/>
              <a:t>Temperature sensor suggestions are based on current temperatures</a:t>
            </a:r>
            <a:endParaRPr/>
          </a:p>
          <a:p>
            <a:pPr indent="0" lvl="0" marL="0" marR="0" rtl="0" algn="l">
              <a:lnSpc>
                <a:spcPct val="100000"/>
              </a:lnSpc>
              <a:spcBef>
                <a:spcPts val="0"/>
              </a:spcBef>
              <a:spcAft>
                <a:spcPts val="0"/>
              </a:spcAft>
              <a:buClr>
                <a:schemeClr val="dk1"/>
              </a:buClr>
              <a:buSzPts val="1200"/>
              <a:buFont typeface="Calibri"/>
              <a:buNone/>
            </a:pPr>
            <a:r>
              <a:rPr lang="en-US"/>
              <a:t>Temperature sensor would need to be placed outside.</a:t>
            </a:r>
            <a:endParaRPr/>
          </a:p>
        </p:txBody>
      </p:sp>
      <p:sp>
        <p:nvSpPr>
          <p:cNvPr id="702" name="Google Shape;702;p75: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76: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76: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08" name="Google Shape;708;p76: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78: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78: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22" name="Google Shape;722;p78: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2697163" y="509588"/>
            <a:ext cx="4532312"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992665" y="3228896"/>
            <a:ext cx="7941300" cy="3059100"/>
          </a:xfrm>
          <a:prstGeom prst="rect">
            <a:avLst/>
          </a:prstGeom>
          <a:noFill/>
          <a:ln>
            <a:noFill/>
          </a:ln>
        </p:spPr>
        <p:txBody>
          <a:bodyPr anchorCtr="0" anchor="t" bIns="46500" lIns="93025" spcFirstLastPara="1" rIns="93025" wrap="square" tIns="465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68" name="Google Shape;168;p8:notes"/>
          <p:cNvSpPr txBox="1"/>
          <p:nvPr>
            <p:ph idx="12" type="sldNum"/>
          </p:nvPr>
        </p:nvSpPr>
        <p:spPr>
          <a:xfrm>
            <a:off x="5622800" y="6456612"/>
            <a:ext cx="4301400" cy="339900"/>
          </a:xfrm>
          <a:prstGeom prst="rect">
            <a:avLst/>
          </a:prstGeom>
          <a:noFill/>
          <a:ln>
            <a:noFill/>
          </a:ln>
        </p:spPr>
        <p:txBody>
          <a:bodyPr anchorCtr="0" anchor="b" bIns="46500" lIns="93025" spcFirstLastPara="1" rIns="93025" wrap="square" tIns="465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quote" showMasterSp="0">
  <p:cSld name="Large quote">
    <p:bg>
      <p:bgPr>
        <a:solidFill>
          <a:srgbClr val="00C800"/>
        </a:solidFill>
      </p:bgPr>
    </p:bg>
    <p:spTree>
      <p:nvGrpSpPr>
        <p:cNvPr id="15" name="Shape 15"/>
        <p:cNvGrpSpPr/>
        <p:nvPr/>
      </p:nvGrpSpPr>
      <p:grpSpPr>
        <a:xfrm>
          <a:off x="0" y="0"/>
          <a:ext cx="0" cy="0"/>
          <a:chOff x="0" y="0"/>
          <a:chExt cx="0" cy="0"/>
        </a:xfrm>
      </p:grpSpPr>
      <p:sp>
        <p:nvSpPr>
          <p:cNvPr id="16" name="Google Shape;16;p81"/>
          <p:cNvSpPr txBox="1"/>
          <p:nvPr>
            <p:ph idx="1" type="body"/>
          </p:nvPr>
        </p:nvSpPr>
        <p:spPr>
          <a:xfrm>
            <a:off x="768000" y="2294400"/>
            <a:ext cx="10579255" cy="2294400"/>
          </a:xfrm>
          <a:prstGeom prst="rect">
            <a:avLst/>
          </a:prstGeom>
          <a:noFill/>
          <a:ln>
            <a:noFill/>
          </a:ln>
        </p:spPr>
        <p:txBody>
          <a:bodyPr anchorCtr="0" anchor="t" bIns="0" lIns="0" spcFirstLastPara="1" rIns="0" wrap="square" tIns="0">
            <a:noAutofit/>
          </a:bodyPr>
          <a:lstStyle>
            <a:lvl1pPr indent="-228600" lvl="0" marL="457200" marR="0" algn="ctr">
              <a:lnSpc>
                <a:spcPct val="103685"/>
              </a:lnSpc>
              <a:spcBef>
                <a:spcPts val="400"/>
              </a:spcBef>
              <a:spcAft>
                <a:spcPts val="0"/>
              </a:spcAft>
              <a:buClr>
                <a:srgbClr val="5EB130"/>
              </a:buClr>
              <a:buSzPts val="4104"/>
              <a:buFont typeface="Noto Sans Symbols"/>
              <a:buNone/>
              <a:defRPr b="0" i="0" sz="5400" u="none" cap="none" strike="noStrike">
                <a:solidFill>
                  <a:schemeClr val="lt1"/>
                </a:solidFill>
                <a:latin typeface="Cabin"/>
                <a:ea typeface="Cabin"/>
                <a:cs typeface="Cabin"/>
                <a:sym typeface="Cabin"/>
              </a:defRPr>
            </a:lvl1pPr>
            <a:lvl2pPr indent="-325119" lvl="1" marL="914400" marR="0" algn="l">
              <a:lnSpc>
                <a:spcPct val="100000"/>
              </a:lnSpc>
              <a:spcBef>
                <a:spcPts val="2100"/>
              </a:spcBef>
              <a:spcAft>
                <a:spcPts val="0"/>
              </a:spcAft>
              <a:buClr>
                <a:srgbClr val="5EB130"/>
              </a:buClr>
              <a:buSzPts val="1520"/>
              <a:buFont typeface="Noto Sans Symbols"/>
              <a:buChar char="▪"/>
              <a:defRPr b="0" i="0" sz="2000" u="none" cap="none" strike="noStrike">
                <a:solidFill>
                  <a:schemeClr val="lt2"/>
                </a:solidFill>
                <a:latin typeface="Questrial"/>
                <a:ea typeface="Questrial"/>
                <a:cs typeface="Questrial"/>
                <a:sym typeface="Questrial"/>
              </a:defRPr>
            </a:lvl2pPr>
            <a:lvl3pPr indent="-325119" lvl="2" marL="1371600" marR="0" algn="l">
              <a:lnSpc>
                <a:spcPct val="100000"/>
              </a:lnSpc>
              <a:spcBef>
                <a:spcPts val="2100"/>
              </a:spcBef>
              <a:spcAft>
                <a:spcPts val="0"/>
              </a:spcAft>
              <a:buClr>
                <a:srgbClr val="5EB130"/>
              </a:buClr>
              <a:buSzPts val="1520"/>
              <a:buFont typeface="Noto Sans Symbols"/>
              <a:buChar char="▪"/>
              <a:defRPr b="0" i="0" sz="2000" u="none" cap="none" strike="noStrike">
                <a:solidFill>
                  <a:schemeClr val="lt2"/>
                </a:solidFill>
                <a:latin typeface="Questrial"/>
                <a:ea typeface="Questrial"/>
                <a:cs typeface="Questrial"/>
                <a:sym typeface="Questrial"/>
              </a:defRPr>
            </a:lvl3pPr>
            <a:lvl4pPr indent="-325119" lvl="3" marL="1828800" marR="0" algn="l">
              <a:lnSpc>
                <a:spcPct val="100000"/>
              </a:lnSpc>
              <a:spcBef>
                <a:spcPts val="2100"/>
              </a:spcBef>
              <a:spcAft>
                <a:spcPts val="0"/>
              </a:spcAft>
              <a:buClr>
                <a:srgbClr val="5EB130"/>
              </a:buClr>
              <a:buSzPts val="1520"/>
              <a:buFont typeface="Noto Sans Symbols"/>
              <a:buChar char="▪"/>
              <a:defRPr b="0" i="0" sz="2000" u="none" cap="none" strike="noStrike">
                <a:solidFill>
                  <a:schemeClr val="lt2"/>
                </a:solidFill>
                <a:latin typeface="Questrial"/>
                <a:ea typeface="Questrial"/>
                <a:cs typeface="Questrial"/>
                <a:sym typeface="Questrial"/>
              </a:defRPr>
            </a:lvl4pPr>
            <a:lvl5pPr indent="-383032" lvl="4" marL="2286000" marR="0" algn="l">
              <a:lnSpc>
                <a:spcPct val="108312"/>
              </a:lnSpc>
              <a:spcBef>
                <a:spcPts val="2100"/>
              </a:spcBef>
              <a:spcAft>
                <a:spcPts val="0"/>
              </a:spcAft>
              <a:buClr>
                <a:schemeClr val="lt2"/>
              </a:buClr>
              <a:buSzPts val="2432"/>
              <a:buFont typeface="Cabin"/>
              <a:buAutoNum type="arabicPeriod"/>
              <a:defRPr b="0" i="0" sz="3200" u="none" cap="none" strike="noStrike">
                <a:solidFill>
                  <a:schemeClr val="lt2"/>
                </a:solidFill>
                <a:latin typeface="Cabin"/>
                <a:ea typeface="Cabin"/>
                <a:cs typeface="Cabin"/>
                <a:sym typeface="Cabin"/>
              </a:defRPr>
            </a:lvl5pPr>
            <a:lvl6pPr indent="-400050" lvl="5" marL="2743200" marR="0" algn="l">
              <a:lnSpc>
                <a:spcPct val="90000"/>
              </a:lnSpc>
              <a:spcBef>
                <a:spcPts val="2100"/>
              </a:spcBef>
              <a:spcAft>
                <a:spcPts val="0"/>
              </a:spcAft>
              <a:buClr>
                <a:schemeClr val="dk1"/>
              </a:buClr>
              <a:buSzPts val="2700"/>
              <a:buFont typeface="Arial"/>
              <a:buChar char="•"/>
              <a:defRPr b="0" i="0" sz="2700" u="none" cap="none" strike="noStrike">
                <a:solidFill>
                  <a:schemeClr val="dk1"/>
                </a:solidFill>
                <a:latin typeface="Cabin"/>
                <a:ea typeface="Cabin"/>
                <a:cs typeface="Cabin"/>
                <a:sym typeface="Cabin"/>
              </a:defRPr>
            </a:lvl6pPr>
            <a:lvl7pPr indent="-400050" lvl="6" marL="3200400" marR="0" algn="l">
              <a:lnSpc>
                <a:spcPct val="90000"/>
              </a:lnSpc>
              <a:spcBef>
                <a:spcPts val="2100"/>
              </a:spcBef>
              <a:spcAft>
                <a:spcPts val="0"/>
              </a:spcAft>
              <a:buClr>
                <a:schemeClr val="dk1"/>
              </a:buClr>
              <a:buSzPts val="2700"/>
              <a:buFont typeface="Arial"/>
              <a:buChar char="•"/>
              <a:defRPr b="0" i="0" sz="2700" u="none" cap="none" strike="noStrike">
                <a:solidFill>
                  <a:schemeClr val="dk1"/>
                </a:solidFill>
                <a:latin typeface="Cabin"/>
                <a:ea typeface="Cabin"/>
                <a:cs typeface="Cabin"/>
                <a:sym typeface="Cabin"/>
              </a:defRPr>
            </a:lvl7pPr>
            <a:lvl8pPr indent="-400050" lvl="7" marL="3657600" marR="0" algn="l">
              <a:lnSpc>
                <a:spcPct val="90000"/>
              </a:lnSpc>
              <a:spcBef>
                <a:spcPts val="2100"/>
              </a:spcBef>
              <a:spcAft>
                <a:spcPts val="0"/>
              </a:spcAft>
              <a:buClr>
                <a:schemeClr val="dk1"/>
              </a:buClr>
              <a:buSzPts val="2700"/>
              <a:buFont typeface="Arial"/>
              <a:buChar char="•"/>
              <a:defRPr b="0" i="0" sz="2700" u="none" cap="none" strike="noStrike">
                <a:solidFill>
                  <a:schemeClr val="dk1"/>
                </a:solidFill>
                <a:latin typeface="Cabin"/>
                <a:ea typeface="Cabin"/>
                <a:cs typeface="Cabin"/>
                <a:sym typeface="Cabin"/>
              </a:defRPr>
            </a:lvl8pPr>
            <a:lvl9pPr indent="-400050" lvl="8" marL="4114800" marR="0" algn="l">
              <a:lnSpc>
                <a:spcPct val="90000"/>
              </a:lnSpc>
              <a:spcBef>
                <a:spcPts val="2100"/>
              </a:spcBef>
              <a:spcAft>
                <a:spcPts val="2100"/>
              </a:spcAft>
              <a:buClr>
                <a:schemeClr val="dk1"/>
              </a:buClr>
              <a:buSzPts val="2700"/>
              <a:buFont typeface="Arial"/>
              <a:buChar char="•"/>
              <a:defRPr b="0" i="0" sz="2700" u="none" cap="none" strike="noStrike">
                <a:solidFill>
                  <a:schemeClr val="dk1"/>
                </a:solidFill>
                <a:latin typeface="Cabin"/>
                <a:ea typeface="Cabin"/>
                <a:cs typeface="Cabin"/>
                <a:sym typeface="Cabin"/>
              </a:defRPr>
            </a:lvl9pPr>
          </a:lstStyle>
          <a:p/>
        </p:txBody>
      </p:sp>
      <p:sp>
        <p:nvSpPr>
          <p:cNvPr id="17" name="Google Shape;17;p81"/>
          <p:cNvSpPr txBox="1"/>
          <p:nvPr>
            <p:ph idx="2" type="body"/>
          </p:nvPr>
        </p:nvSpPr>
        <p:spPr>
          <a:xfrm>
            <a:off x="2140800" y="3734400"/>
            <a:ext cx="7838341" cy="1219200"/>
          </a:xfrm>
          <a:prstGeom prst="rect">
            <a:avLst/>
          </a:prstGeom>
          <a:noFill/>
          <a:ln>
            <a:noFill/>
          </a:ln>
        </p:spPr>
        <p:txBody>
          <a:bodyPr anchorCtr="0" anchor="t" bIns="0" lIns="0" spcFirstLastPara="1" rIns="0" wrap="square" tIns="0">
            <a:noAutofit/>
          </a:bodyPr>
          <a:lstStyle>
            <a:lvl1pPr indent="-228600" lvl="0" marL="457200" marR="0" algn="ctr">
              <a:lnSpc>
                <a:spcPct val="233291"/>
              </a:lnSpc>
              <a:spcBef>
                <a:spcPts val="400"/>
              </a:spcBef>
              <a:spcAft>
                <a:spcPts val="0"/>
              </a:spcAft>
              <a:buClr>
                <a:srgbClr val="5EB130"/>
              </a:buClr>
              <a:buSzPts val="1824"/>
              <a:buFont typeface="Noto Sans Symbols"/>
              <a:buNone/>
              <a:defRPr b="0" i="0" sz="2400" u="none" cap="none" strike="noStrike">
                <a:solidFill>
                  <a:schemeClr val="lt1"/>
                </a:solidFill>
                <a:latin typeface="Cabin"/>
                <a:ea typeface="Cabin"/>
                <a:cs typeface="Cabin"/>
                <a:sym typeface="Cabin"/>
              </a:defRPr>
            </a:lvl1pPr>
            <a:lvl2pPr indent="-325119" lvl="1" marL="914400" marR="0" algn="l">
              <a:lnSpc>
                <a:spcPct val="100000"/>
              </a:lnSpc>
              <a:spcBef>
                <a:spcPts val="2100"/>
              </a:spcBef>
              <a:spcAft>
                <a:spcPts val="0"/>
              </a:spcAft>
              <a:buClr>
                <a:srgbClr val="5EB130"/>
              </a:buClr>
              <a:buSzPts val="1520"/>
              <a:buFont typeface="Noto Sans Symbols"/>
              <a:buChar char="▪"/>
              <a:defRPr b="0" i="0" sz="2000" u="none" cap="none" strike="noStrike">
                <a:solidFill>
                  <a:schemeClr val="lt2"/>
                </a:solidFill>
                <a:latin typeface="Questrial"/>
                <a:ea typeface="Questrial"/>
                <a:cs typeface="Questrial"/>
                <a:sym typeface="Questrial"/>
              </a:defRPr>
            </a:lvl2pPr>
            <a:lvl3pPr indent="-325119" lvl="2" marL="1371600" marR="0" algn="l">
              <a:lnSpc>
                <a:spcPct val="100000"/>
              </a:lnSpc>
              <a:spcBef>
                <a:spcPts val="2100"/>
              </a:spcBef>
              <a:spcAft>
                <a:spcPts val="0"/>
              </a:spcAft>
              <a:buClr>
                <a:srgbClr val="5EB130"/>
              </a:buClr>
              <a:buSzPts val="1520"/>
              <a:buFont typeface="Noto Sans Symbols"/>
              <a:buChar char="▪"/>
              <a:defRPr b="0" i="0" sz="2000" u="none" cap="none" strike="noStrike">
                <a:solidFill>
                  <a:schemeClr val="lt2"/>
                </a:solidFill>
                <a:latin typeface="Questrial"/>
                <a:ea typeface="Questrial"/>
                <a:cs typeface="Questrial"/>
                <a:sym typeface="Questrial"/>
              </a:defRPr>
            </a:lvl3pPr>
            <a:lvl4pPr indent="-325119" lvl="3" marL="1828800" marR="0" algn="l">
              <a:lnSpc>
                <a:spcPct val="100000"/>
              </a:lnSpc>
              <a:spcBef>
                <a:spcPts val="2100"/>
              </a:spcBef>
              <a:spcAft>
                <a:spcPts val="0"/>
              </a:spcAft>
              <a:buClr>
                <a:srgbClr val="5EB130"/>
              </a:buClr>
              <a:buSzPts val="1520"/>
              <a:buFont typeface="Noto Sans Symbols"/>
              <a:buChar char="▪"/>
              <a:defRPr b="0" i="0" sz="2000" u="none" cap="none" strike="noStrike">
                <a:solidFill>
                  <a:schemeClr val="lt2"/>
                </a:solidFill>
                <a:latin typeface="Questrial"/>
                <a:ea typeface="Questrial"/>
                <a:cs typeface="Questrial"/>
                <a:sym typeface="Questrial"/>
              </a:defRPr>
            </a:lvl4pPr>
            <a:lvl5pPr indent="-383032" lvl="4" marL="2286000" marR="0" algn="l">
              <a:lnSpc>
                <a:spcPct val="108312"/>
              </a:lnSpc>
              <a:spcBef>
                <a:spcPts val="2100"/>
              </a:spcBef>
              <a:spcAft>
                <a:spcPts val="0"/>
              </a:spcAft>
              <a:buClr>
                <a:schemeClr val="lt2"/>
              </a:buClr>
              <a:buSzPts val="2432"/>
              <a:buFont typeface="Cabin"/>
              <a:buAutoNum type="arabicPeriod"/>
              <a:defRPr b="0" i="0" sz="3200" u="none" cap="none" strike="noStrike">
                <a:solidFill>
                  <a:schemeClr val="lt2"/>
                </a:solidFill>
                <a:latin typeface="Cabin"/>
                <a:ea typeface="Cabin"/>
                <a:cs typeface="Cabin"/>
                <a:sym typeface="Cabin"/>
              </a:defRPr>
            </a:lvl5pPr>
            <a:lvl6pPr indent="-400050" lvl="5" marL="2743200" marR="0" algn="l">
              <a:lnSpc>
                <a:spcPct val="90000"/>
              </a:lnSpc>
              <a:spcBef>
                <a:spcPts val="2100"/>
              </a:spcBef>
              <a:spcAft>
                <a:spcPts val="0"/>
              </a:spcAft>
              <a:buClr>
                <a:schemeClr val="dk1"/>
              </a:buClr>
              <a:buSzPts val="2700"/>
              <a:buFont typeface="Arial"/>
              <a:buChar char="•"/>
              <a:defRPr b="0" i="0" sz="2700" u="none" cap="none" strike="noStrike">
                <a:solidFill>
                  <a:schemeClr val="dk1"/>
                </a:solidFill>
                <a:latin typeface="Cabin"/>
                <a:ea typeface="Cabin"/>
                <a:cs typeface="Cabin"/>
                <a:sym typeface="Cabin"/>
              </a:defRPr>
            </a:lvl6pPr>
            <a:lvl7pPr indent="-400050" lvl="6" marL="3200400" marR="0" algn="l">
              <a:lnSpc>
                <a:spcPct val="90000"/>
              </a:lnSpc>
              <a:spcBef>
                <a:spcPts val="2100"/>
              </a:spcBef>
              <a:spcAft>
                <a:spcPts val="0"/>
              </a:spcAft>
              <a:buClr>
                <a:schemeClr val="dk1"/>
              </a:buClr>
              <a:buSzPts val="2700"/>
              <a:buFont typeface="Arial"/>
              <a:buChar char="•"/>
              <a:defRPr b="0" i="0" sz="2700" u="none" cap="none" strike="noStrike">
                <a:solidFill>
                  <a:schemeClr val="dk1"/>
                </a:solidFill>
                <a:latin typeface="Cabin"/>
                <a:ea typeface="Cabin"/>
                <a:cs typeface="Cabin"/>
                <a:sym typeface="Cabin"/>
              </a:defRPr>
            </a:lvl7pPr>
            <a:lvl8pPr indent="-400050" lvl="7" marL="3657600" marR="0" algn="l">
              <a:lnSpc>
                <a:spcPct val="90000"/>
              </a:lnSpc>
              <a:spcBef>
                <a:spcPts val="2100"/>
              </a:spcBef>
              <a:spcAft>
                <a:spcPts val="0"/>
              </a:spcAft>
              <a:buClr>
                <a:schemeClr val="dk1"/>
              </a:buClr>
              <a:buSzPts val="2700"/>
              <a:buFont typeface="Arial"/>
              <a:buChar char="•"/>
              <a:defRPr b="0" i="0" sz="2700" u="none" cap="none" strike="noStrike">
                <a:solidFill>
                  <a:schemeClr val="dk1"/>
                </a:solidFill>
                <a:latin typeface="Cabin"/>
                <a:ea typeface="Cabin"/>
                <a:cs typeface="Cabin"/>
                <a:sym typeface="Cabin"/>
              </a:defRPr>
            </a:lvl8pPr>
            <a:lvl9pPr indent="-400050" lvl="8" marL="4114800" marR="0" algn="l">
              <a:lnSpc>
                <a:spcPct val="90000"/>
              </a:lnSpc>
              <a:spcBef>
                <a:spcPts val="2100"/>
              </a:spcBef>
              <a:spcAft>
                <a:spcPts val="2100"/>
              </a:spcAft>
              <a:buClr>
                <a:schemeClr val="dk1"/>
              </a:buClr>
              <a:buSzPts val="2700"/>
              <a:buFont typeface="Arial"/>
              <a:buChar char="•"/>
              <a:defRPr b="0" i="0" sz="27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9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9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9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1"/>
          <p:cNvSpPr/>
          <p:nvPr>
            <p:ph idx="2" type="pic"/>
          </p:nvPr>
        </p:nvSpPr>
        <p:spPr>
          <a:xfrm>
            <a:off x="5183188" y="987425"/>
            <a:ext cx="6172200" cy="4873625"/>
          </a:xfrm>
          <a:prstGeom prst="rect">
            <a:avLst/>
          </a:prstGeom>
          <a:noFill/>
          <a:ln>
            <a:noFill/>
          </a:ln>
        </p:spPr>
      </p:sp>
      <p:sp>
        <p:nvSpPr>
          <p:cNvPr id="75" name="Google Shape;75;p9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9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9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18" name="Shape 18"/>
        <p:cNvGrpSpPr/>
        <p:nvPr/>
      </p:nvGrpSpPr>
      <p:grpSpPr>
        <a:xfrm>
          <a:off x="0" y="0"/>
          <a:ext cx="0" cy="0"/>
          <a:chOff x="0" y="0"/>
          <a:chExt cx="0" cy="0"/>
        </a:xfrm>
      </p:grpSpPr>
      <p:sp>
        <p:nvSpPr>
          <p:cNvPr id="19" name="Google Shape;19;p82"/>
          <p:cNvSpPr/>
          <p:nvPr>
            <p:ph idx="2" type="pic"/>
          </p:nvPr>
        </p:nvSpPr>
        <p:spPr>
          <a:xfrm>
            <a:off x="0" y="1"/>
            <a:ext cx="12191875" cy="6866400"/>
          </a:xfrm>
          <a:prstGeom prst="rect">
            <a:avLst/>
          </a:prstGeom>
          <a:noFill/>
          <a:ln>
            <a:noFill/>
          </a:ln>
        </p:spPr>
      </p:sp>
      <p:sp>
        <p:nvSpPr>
          <p:cNvPr id="20" name="Google Shape;20;p82"/>
          <p:cNvSpPr txBox="1"/>
          <p:nvPr>
            <p:ph type="title"/>
          </p:nvPr>
        </p:nvSpPr>
        <p:spPr>
          <a:xfrm>
            <a:off x="824628" y="358342"/>
            <a:ext cx="10135740" cy="558600"/>
          </a:xfrm>
          <a:prstGeom prst="rect">
            <a:avLst/>
          </a:prstGeom>
          <a:noFill/>
          <a:ln>
            <a:noFill/>
          </a:ln>
        </p:spPr>
        <p:txBody>
          <a:bodyPr anchorCtr="0" anchor="t" bIns="0" lIns="0" spcFirstLastPara="1" rIns="0" wrap="square" tIns="0">
            <a:noAutofit/>
          </a:bodyPr>
          <a:lstStyle>
            <a:lvl1pPr lvl="0" marR="0" algn="l">
              <a:lnSpc>
                <a:spcPct val="106650"/>
              </a:lnSpc>
              <a:spcBef>
                <a:spcPts val="0"/>
              </a:spcBef>
              <a:spcAft>
                <a:spcPts val="0"/>
              </a:spcAft>
              <a:buClr>
                <a:srgbClr val="303333"/>
              </a:buClr>
              <a:buSzPts val="4000"/>
              <a:buFont typeface="Arial"/>
              <a:buNone/>
              <a:defRPr b="1" i="0" sz="4000" u="none" cap="none" strike="noStrike">
                <a:solidFill>
                  <a:srgbClr val="303333"/>
                </a:solidFill>
                <a:latin typeface="Arial"/>
                <a:ea typeface="Arial"/>
                <a:cs typeface="Arial"/>
                <a:sym typeface="Arial"/>
              </a:defRPr>
            </a:lvl1pPr>
            <a:lvl2pPr lvl="1" algn="l">
              <a:lnSpc>
                <a:spcPct val="100000"/>
              </a:lnSpc>
              <a:spcBef>
                <a:spcPts val="0"/>
              </a:spcBef>
              <a:spcAft>
                <a:spcPts val="0"/>
              </a:spcAft>
              <a:buSzPts val="3700"/>
              <a:buNone/>
              <a:defRPr sz="1800"/>
            </a:lvl2pPr>
            <a:lvl3pPr lvl="2" algn="l">
              <a:lnSpc>
                <a:spcPct val="100000"/>
              </a:lnSpc>
              <a:spcBef>
                <a:spcPts val="0"/>
              </a:spcBef>
              <a:spcAft>
                <a:spcPts val="0"/>
              </a:spcAft>
              <a:buSzPts val="3700"/>
              <a:buNone/>
              <a:defRPr sz="1800"/>
            </a:lvl3pPr>
            <a:lvl4pPr lvl="3" algn="l">
              <a:lnSpc>
                <a:spcPct val="100000"/>
              </a:lnSpc>
              <a:spcBef>
                <a:spcPts val="0"/>
              </a:spcBef>
              <a:spcAft>
                <a:spcPts val="0"/>
              </a:spcAft>
              <a:buSzPts val="3700"/>
              <a:buNone/>
              <a:defRPr sz="1800"/>
            </a:lvl4pPr>
            <a:lvl5pPr lvl="4" algn="l">
              <a:lnSpc>
                <a:spcPct val="100000"/>
              </a:lnSpc>
              <a:spcBef>
                <a:spcPts val="0"/>
              </a:spcBef>
              <a:spcAft>
                <a:spcPts val="0"/>
              </a:spcAft>
              <a:buSzPts val="3700"/>
              <a:buNone/>
              <a:defRPr sz="1800"/>
            </a:lvl5pPr>
            <a:lvl6pPr lvl="5" algn="l">
              <a:lnSpc>
                <a:spcPct val="100000"/>
              </a:lnSpc>
              <a:spcBef>
                <a:spcPts val="0"/>
              </a:spcBef>
              <a:spcAft>
                <a:spcPts val="0"/>
              </a:spcAft>
              <a:buSzPts val="3700"/>
              <a:buNone/>
              <a:defRPr sz="1800"/>
            </a:lvl6pPr>
            <a:lvl7pPr lvl="6" algn="l">
              <a:lnSpc>
                <a:spcPct val="100000"/>
              </a:lnSpc>
              <a:spcBef>
                <a:spcPts val="0"/>
              </a:spcBef>
              <a:spcAft>
                <a:spcPts val="0"/>
              </a:spcAft>
              <a:buSzPts val="3700"/>
              <a:buNone/>
              <a:defRPr sz="1800"/>
            </a:lvl7pPr>
            <a:lvl8pPr lvl="7" algn="l">
              <a:lnSpc>
                <a:spcPct val="100000"/>
              </a:lnSpc>
              <a:spcBef>
                <a:spcPts val="0"/>
              </a:spcBef>
              <a:spcAft>
                <a:spcPts val="0"/>
              </a:spcAft>
              <a:buSzPts val="3700"/>
              <a:buNone/>
              <a:defRPr sz="1800"/>
            </a:lvl8pPr>
            <a:lvl9pPr lvl="8" algn="l">
              <a:lnSpc>
                <a:spcPct val="100000"/>
              </a:lnSpc>
              <a:spcBef>
                <a:spcPts val="0"/>
              </a:spcBef>
              <a:spcAft>
                <a:spcPts val="0"/>
              </a:spcAft>
              <a:buSzPts val="3700"/>
              <a:buNone/>
              <a:defRPr sz="1800"/>
            </a:lvl9pPr>
          </a:lstStyle>
          <a:p/>
        </p:txBody>
      </p:sp>
      <p:pic>
        <p:nvPicPr>
          <p:cNvPr id="21" name="Google Shape;21;p82"/>
          <p:cNvPicPr preferRelativeResize="0"/>
          <p:nvPr/>
        </p:nvPicPr>
        <p:blipFill rotWithShape="1">
          <a:blip r:embed="rId2">
            <a:alphaModFix/>
          </a:blip>
          <a:srcRect b="0" l="0" r="0" t="0"/>
          <a:stretch/>
        </p:blipFill>
        <p:spPr>
          <a:xfrm>
            <a:off x="10960368" y="6203732"/>
            <a:ext cx="1092200" cy="533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8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8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8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8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8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argia.eus/albistea/google-analyticsek-ebko-datuen-babeserako-legea-urratzen-du-austriako-ebazpen-baten-arabera" TargetMode="External"/><Relationship Id="rId4" Type="http://schemas.openxmlformats.org/officeDocument/2006/relationships/hyperlink" Target="https://www.bbc.co.uk/news/technology-42620717" TargetMode="External"/><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makecode.microbit.org/#pub:_Fbmc40R6FACT" TargetMode="External"/><Relationship Id="rId4" Type="http://schemas.openxmlformats.org/officeDocument/2006/relationships/image" Target="../media/image21.png"/><Relationship Id="rId5" Type="http://schemas.openxmlformats.org/officeDocument/2006/relationships/hyperlink" Target="https://makecode.microbit.org/#pub:_Fbmc40R6FAC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youtube.com/watch?v=o0OJ5aTuEAY" TargetMode="External"/><Relationship Id="rId4" Type="http://schemas.openxmlformats.org/officeDocument/2006/relationships/hyperlink" Target="http://www.youtube.com/watch?v=o0OJ5aTuEAY" TargetMode="External"/><Relationship Id="rId5"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www.google.com/search?q=ice+warning+light+car&amp;safe=strict&amp;rlz=1C1GCEA_enGB852GB852&amp;source=lnms&amp;sa=X&amp;ved=0ahUKEwiR6vDiv-biAhWHMBQKHUKLALoQ_AUICygA&amp;biw=1366&amp;bih=608&amp;dpr=1"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makecode.microbit.org/_HgbTTvTCU0J5" TargetMode="Externa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hyperlink" Target="https://makecode.microbit.org/_YzgL6kY98e05" TargetMode="External"/><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hyperlink" Target="https://microbit.org/" TargetMode="External"/><Relationship Id="rId4" Type="http://schemas.openxmlformats.org/officeDocument/2006/relationships/hyperlink" Target="https://creativecommons.org/licenses/by-sa/4.0/deed.eu"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
          <p:cNvSpPr txBox="1"/>
          <p:nvPr>
            <p:ph idx="1" type="body"/>
          </p:nvPr>
        </p:nvSpPr>
        <p:spPr>
          <a:xfrm>
            <a:off x="768000" y="2185540"/>
            <a:ext cx="10579255" cy="2294400"/>
          </a:xfrm>
          <a:prstGeom prst="rect">
            <a:avLst/>
          </a:prstGeom>
          <a:noFill/>
          <a:ln>
            <a:noFill/>
          </a:ln>
        </p:spPr>
        <p:txBody>
          <a:bodyPr anchorCtr="0" anchor="t" bIns="0" lIns="0" spcFirstLastPara="1" rIns="0" wrap="square" tIns="0">
            <a:noAutofit/>
          </a:bodyPr>
          <a:lstStyle/>
          <a:p>
            <a:pPr indent="-228600" lvl="0" marL="457200" marR="0" rtl="0" algn="ctr">
              <a:lnSpc>
                <a:spcPct val="103685"/>
              </a:lnSpc>
              <a:spcBef>
                <a:spcPts val="400"/>
              </a:spcBef>
              <a:spcAft>
                <a:spcPts val="0"/>
              </a:spcAft>
              <a:buClr>
                <a:srgbClr val="5EB130"/>
              </a:buClr>
              <a:buSzPts val="4104"/>
              <a:buFont typeface="Noto Sans Symbols"/>
              <a:buNone/>
            </a:pPr>
            <a:r>
              <a:rPr lang="en-US">
                <a:solidFill>
                  <a:schemeClr val="dk1"/>
                </a:solidFill>
              </a:rPr>
              <a:t>ZER DIRA DATUAK?</a:t>
            </a:r>
            <a:endParaRPr>
              <a:solidFill>
                <a:schemeClr val="dk1"/>
              </a:solidFill>
            </a:endParaRPr>
          </a:p>
        </p:txBody>
      </p:sp>
      <p:sp>
        <p:nvSpPr>
          <p:cNvPr id="96" name="Google Shape;96;p1"/>
          <p:cNvSpPr txBox="1"/>
          <p:nvPr>
            <p:ph idx="2" type="body"/>
          </p:nvPr>
        </p:nvSpPr>
        <p:spPr>
          <a:xfrm>
            <a:off x="2140800" y="2896199"/>
            <a:ext cx="7838341" cy="1219200"/>
          </a:xfrm>
          <a:prstGeom prst="rect">
            <a:avLst/>
          </a:prstGeom>
          <a:noFill/>
          <a:ln>
            <a:noFill/>
          </a:ln>
        </p:spPr>
        <p:txBody>
          <a:bodyPr anchorCtr="0" anchor="t" bIns="0" lIns="0" spcFirstLastPara="1" rIns="0" wrap="square" tIns="0">
            <a:noAutofit/>
          </a:bodyPr>
          <a:lstStyle/>
          <a:p>
            <a:pPr indent="-228600" lvl="0" marL="457200" marR="0" rtl="0" algn="ctr">
              <a:lnSpc>
                <a:spcPct val="233291"/>
              </a:lnSpc>
              <a:spcBef>
                <a:spcPts val="400"/>
              </a:spcBef>
              <a:spcAft>
                <a:spcPts val="0"/>
              </a:spcAft>
              <a:buClr>
                <a:srgbClr val="5EB130"/>
              </a:buClr>
              <a:buSzPts val="1824"/>
              <a:buFont typeface="Noto Sans Symbols"/>
              <a:buNone/>
            </a:pPr>
            <a:r>
              <a:rPr lang="en-US">
                <a:solidFill>
                  <a:schemeClr val="dk1"/>
                </a:solidFill>
              </a:rPr>
              <a:t>PENTSAMENDU KONPUTAZIONALA 5 SAIOTAN</a:t>
            </a:r>
            <a:endParaRPr>
              <a:solidFill>
                <a:schemeClr val="dk1"/>
              </a:solidFill>
            </a:endParaRPr>
          </a:p>
        </p:txBody>
      </p:sp>
      <p:sp>
        <p:nvSpPr>
          <p:cNvPr id="97" name="Google Shape;97;p1"/>
          <p:cNvSpPr txBox="1"/>
          <p:nvPr/>
        </p:nvSpPr>
        <p:spPr>
          <a:xfrm>
            <a:off x="203143" y="5347970"/>
            <a:ext cx="4172913" cy="925886"/>
          </a:xfrm>
          <a:prstGeom prst="rect">
            <a:avLst/>
          </a:prstGeom>
          <a:noFill/>
          <a:ln>
            <a:noFill/>
          </a:ln>
        </p:spPr>
        <p:txBody>
          <a:bodyPr anchorCtr="0" anchor="t" bIns="0" lIns="0" spcFirstLastPara="1" rIns="0" wrap="square" tIns="0">
            <a:noAutofit/>
          </a:bodyPr>
          <a:lstStyle/>
          <a:p>
            <a:pPr indent="-228600" lvl="0" marL="457200" marR="0" rtl="0" algn="l">
              <a:lnSpc>
                <a:spcPct val="233291"/>
              </a:lnSpc>
              <a:spcBef>
                <a:spcPts val="400"/>
              </a:spcBef>
              <a:spcAft>
                <a:spcPts val="0"/>
              </a:spcAft>
              <a:buClr>
                <a:srgbClr val="5EB130"/>
              </a:buClr>
              <a:buSzPts val="1824"/>
              <a:buFont typeface="Noto Sans Symbols"/>
              <a:buNone/>
            </a:pPr>
            <a:r>
              <a:rPr b="0" i="0" lang="en-US" sz="2000" u="none" cap="none" strike="noStrike">
                <a:solidFill>
                  <a:srgbClr val="7F7F7F"/>
                </a:solidFill>
                <a:latin typeface="Cabin"/>
                <a:ea typeface="Cabin"/>
                <a:cs typeface="Cabin"/>
                <a:sym typeface="Cabin"/>
              </a:rPr>
              <a:t>BEÑAT EREZUMA ARISKETA</a:t>
            </a:r>
            <a:endParaRPr/>
          </a:p>
          <a:p>
            <a:pPr indent="-228600" lvl="0" marL="457200" marR="0" rtl="0" algn="l">
              <a:lnSpc>
                <a:spcPct val="150000"/>
              </a:lnSpc>
              <a:spcBef>
                <a:spcPts val="400"/>
              </a:spcBef>
              <a:spcAft>
                <a:spcPts val="0"/>
              </a:spcAft>
              <a:buClr>
                <a:srgbClr val="5EB130"/>
              </a:buClr>
              <a:buSzPts val="1824"/>
              <a:buFont typeface="Noto Sans Symbols"/>
              <a:buNone/>
            </a:pPr>
            <a:r>
              <a:t/>
            </a:r>
            <a:endParaRPr/>
          </a:p>
        </p:txBody>
      </p:sp>
      <p:sp>
        <p:nvSpPr>
          <p:cNvPr id="98" name="Google Shape;98;p1"/>
          <p:cNvSpPr txBox="1"/>
          <p:nvPr/>
        </p:nvSpPr>
        <p:spPr>
          <a:xfrm>
            <a:off x="7736058" y="5347970"/>
            <a:ext cx="4172913" cy="925886"/>
          </a:xfrm>
          <a:prstGeom prst="rect">
            <a:avLst/>
          </a:prstGeom>
          <a:noFill/>
          <a:ln>
            <a:noFill/>
          </a:ln>
        </p:spPr>
        <p:txBody>
          <a:bodyPr anchorCtr="0" anchor="t" bIns="0" lIns="0" spcFirstLastPara="1" rIns="0" wrap="square" tIns="0">
            <a:noAutofit/>
          </a:bodyPr>
          <a:lstStyle/>
          <a:p>
            <a:pPr indent="-228600" lvl="0" marL="457200" marR="0" rtl="0" algn="r">
              <a:lnSpc>
                <a:spcPct val="233291"/>
              </a:lnSpc>
              <a:spcBef>
                <a:spcPts val="400"/>
              </a:spcBef>
              <a:spcAft>
                <a:spcPts val="0"/>
              </a:spcAft>
              <a:buClr>
                <a:srgbClr val="5EB130"/>
              </a:buClr>
              <a:buSzPts val="1824"/>
              <a:buFont typeface="Noto Sans Symbols"/>
              <a:buNone/>
            </a:pPr>
            <a:r>
              <a:rPr b="0" i="0" lang="en-US" sz="2000" u="none" cap="none" strike="noStrike">
                <a:solidFill>
                  <a:srgbClr val="7F7F7F"/>
                </a:solidFill>
                <a:latin typeface="Cabin"/>
                <a:ea typeface="Cabin"/>
                <a:cs typeface="Cabin"/>
                <a:sym typeface="Cabin"/>
              </a:rPr>
              <a:t>BEREZUMA.COM</a:t>
            </a:r>
            <a:endParaRPr/>
          </a:p>
        </p:txBody>
      </p:sp>
      <p:sp>
        <p:nvSpPr>
          <p:cNvPr id="99" name="Google Shape;99;p1"/>
          <p:cNvSpPr txBox="1"/>
          <p:nvPr/>
        </p:nvSpPr>
        <p:spPr>
          <a:xfrm>
            <a:off x="7736058" y="5775434"/>
            <a:ext cx="4172913" cy="925886"/>
          </a:xfrm>
          <a:prstGeom prst="rect">
            <a:avLst/>
          </a:prstGeom>
          <a:noFill/>
          <a:ln>
            <a:noFill/>
          </a:ln>
        </p:spPr>
        <p:txBody>
          <a:bodyPr anchorCtr="0" anchor="t" bIns="0" lIns="0" spcFirstLastPara="1" rIns="0" wrap="square" tIns="0">
            <a:noAutofit/>
          </a:bodyPr>
          <a:lstStyle/>
          <a:p>
            <a:pPr indent="-228600" lvl="0" marL="457200" marR="0" rtl="0" algn="r">
              <a:lnSpc>
                <a:spcPct val="233291"/>
              </a:lnSpc>
              <a:spcBef>
                <a:spcPts val="400"/>
              </a:spcBef>
              <a:spcAft>
                <a:spcPts val="0"/>
              </a:spcAft>
              <a:buClr>
                <a:srgbClr val="5EB130"/>
              </a:buClr>
              <a:buSzPts val="1824"/>
              <a:buFont typeface="Noto Sans Symbols"/>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Zer dira datuak?</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Datuak ordenagailuetan gordetzen dira. </a:t>
            </a:r>
            <a:endParaRPr b="1"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Datuak bi zatitan banatu daitezke: izena eta balioa.</a:t>
            </a:r>
            <a:endParaRPr b="1"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Jaiotza eguna: 1987.02.23 </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Datuen izenak eta datuen balioak</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p:txBody>
      </p:sp>
      <p:graphicFrame>
        <p:nvGraphicFramePr>
          <p:cNvPr id="198" name="Google Shape;198;p11"/>
          <p:cNvGraphicFramePr/>
          <p:nvPr/>
        </p:nvGraphicFramePr>
        <p:xfrm>
          <a:off x="952500" y="1882950"/>
          <a:ext cx="3000000" cy="3000000"/>
        </p:xfrm>
        <a:graphic>
          <a:graphicData uri="http://schemas.openxmlformats.org/drawingml/2006/table">
            <a:tbl>
              <a:tblPr>
                <a:noFill/>
                <a:tableStyleId>{DE4BD67E-3590-4591-892D-A1EA2CF14A42}</a:tableStyleId>
              </a:tblPr>
              <a:tblGrid>
                <a:gridCol w="5143500"/>
                <a:gridCol w="5143500"/>
              </a:tblGrid>
              <a:tr h="755550">
                <a:tc>
                  <a:txBody>
                    <a:bodyPr/>
                    <a:lstStyle/>
                    <a:p>
                      <a:pPr indent="0" lvl="0" marL="0" marR="0" rtl="0" algn="ctr">
                        <a:lnSpc>
                          <a:spcPct val="100000"/>
                        </a:lnSpc>
                        <a:spcBef>
                          <a:spcPts val="0"/>
                        </a:spcBef>
                        <a:spcAft>
                          <a:spcPts val="0"/>
                        </a:spcAft>
                        <a:buClr>
                          <a:srgbClr val="000000"/>
                        </a:buClr>
                        <a:buSzPts val="3200"/>
                        <a:buFont typeface="Arial"/>
                        <a:buNone/>
                      </a:pPr>
                      <a:r>
                        <a:rPr lang="en-US" sz="3200" u="none" cap="none" strike="noStrike">
                          <a:solidFill>
                            <a:srgbClr val="505555"/>
                          </a:solidFill>
                          <a:latin typeface="Arial"/>
                          <a:ea typeface="Arial"/>
                          <a:cs typeface="Arial"/>
                          <a:sym typeface="Arial"/>
                        </a:rPr>
                        <a:t>Datuen izenen adibideak</a:t>
                      </a:r>
                      <a:endParaRPr sz="3200" u="none" cap="none" strike="noStrike">
                        <a:solidFill>
                          <a:srgbClr val="505555"/>
                        </a:solidFill>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200"/>
                        <a:buFont typeface="Arial"/>
                        <a:buNone/>
                      </a:pPr>
                      <a:r>
                        <a:rPr lang="en-US" sz="3200" u="none" cap="none" strike="noStrike">
                          <a:solidFill>
                            <a:srgbClr val="505555"/>
                          </a:solidFill>
                          <a:latin typeface="Arial"/>
                          <a:ea typeface="Arial"/>
                          <a:cs typeface="Arial"/>
                          <a:sym typeface="Arial"/>
                        </a:rPr>
                        <a:t>Datuen balioen adibideak</a:t>
                      </a:r>
                      <a:endParaRPr sz="1400" u="none" cap="none" strike="noStrike"/>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203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05555"/>
                          </a:solidFill>
                          <a:latin typeface="Arial"/>
                          <a:ea typeface="Arial"/>
                          <a:cs typeface="Arial"/>
                          <a:sym typeface="Arial"/>
                        </a:rPr>
                        <a:t>ADINA</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505555"/>
                          </a:solidFill>
                          <a:latin typeface="Arial"/>
                          <a:ea typeface="Arial"/>
                          <a:cs typeface="Arial"/>
                          <a:sym typeface="Arial"/>
                        </a:rPr>
                        <a:t>BIZILEKUA</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0555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Datuak taldekatzen</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Eztabaidatu zure alboko kidearekin ea datuak taldekatzeko aukerak zeintzuk izan daitezkeen.</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Pentsatu:</a:t>
            </a:r>
            <a:endParaRPr b="0" i="0" sz="3200" u="none" cap="none" strike="noStrike">
              <a:solidFill>
                <a:srgbClr val="505555"/>
              </a:solidFill>
              <a:latin typeface="Arial"/>
              <a:ea typeface="Arial"/>
              <a:cs typeface="Arial"/>
              <a:sym typeface="Arial"/>
            </a:endParaRPr>
          </a:p>
          <a:p>
            <a:pPr indent="-431800" lvl="1" marL="9144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Nola idazten diren datuak.</a:t>
            </a:r>
            <a:endParaRPr b="0" i="0" sz="3200" u="none" cap="none" strike="noStrike">
              <a:solidFill>
                <a:srgbClr val="505555"/>
              </a:solidFill>
              <a:latin typeface="Arial"/>
              <a:ea typeface="Arial"/>
              <a:cs typeface="Arial"/>
              <a:sym typeface="Arial"/>
            </a:endParaRPr>
          </a:p>
          <a:p>
            <a:pPr indent="-431800" lvl="1" marL="9144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Ea datuak egiazkoak izango diren beti.</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Datuak taldekatzen</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p:txBody>
      </p:sp>
      <p:graphicFrame>
        <p:nvGraphicFramePr>
          <p:cNvPr id="211" name="Google Shape;211;p13"/>
          <p:cNvGraphicFramePr/>
          <p:nvPr/>
        </p:nvGraphicFramePr>
        <p:xfrm>
          <a:off x="1294650" y="1844825"/>
          <a:ext cx="3000000" cy="3000000"/>
        </p:xfrm>
        <a:graphic>
          <a:graphicData uri="http://schemas.openxmlformats.org/drawingml/2006/table">
            <a:tbl>
              <a:tblPr>
                <a:noFill/>
                <a:tableStyleId>{108E642E-CCC5-47B1-8609-2A74EADFE430}</a:tableStyleId>
              </a:tblPr>
              <a:tblGrid>
                <a:gridCol w="1946475"/>
                <a:gridCol w="3139500"/>
                <a:gridCol w="3801575"/>
              </a:tblGrid>
              <a:tr h="266700">
                <a:tc>
                  <a:txBody>
                    <a:bodyPr/>
                    <a:lstStyle/>
                    <a:p>
                      <a:pPr indent="0" lvl="0" marL="88900" marR="88900" rtl="0" algn="l">
                        <a:lnSpc>
                          <a:spcPct val="115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88900" marR="88900" rtl="0" algn="ctr">
                        <a:lnSpc>
                          <a:spcPct val="115000"/>
                        </a:lnSpc>
                        <a:spcBef>
                          <a:spcPts val="0"/>
                        </a:spcBef>
                        <a:spcAft>
                          <a:spcPts val="0"/>
                        </a:spcAft>
                        <a:buClr>
                          <a:srgbClr val="000000"/>
                        </a:buClr>
                        <a:buSzPts val="2000"/>
                        <a:buFont typeface="Arial"/>
                        <a:buNone/>
                      </a:pPr>
                      <a:r>
                        <a:rPr b="1" lang="en-US" sz="2000" u="none" cap="none" strike="noStrike">
                          <a:solidFill>
                            <a:srgbClr val="505555"/>
                          </a:solidFill>
                          <a:latin typeface="Arial"/>
                          <a:ea typeface="Arial"/>
                          <a:cs typeface="Arial"/>
                          <a:sym typeface="Arial"/>
                        </a:rPr>
                        <a:t>Berdin geratuko dira</a:t>
                      </a:r>
                      <a:endParaRPr b="1" sz="2000" u="none" cap="none" strike="noStrike">
                        <a:solidFill>
                          <a:srgbClr val="505555"/>
                        </a:solidFill>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88900" marR="88900" rtl="0" algn="ctr">
                        <a:lnSpc>
                          <a:spcPct val="115000"/>
                        </a:lnSpc>
                        <a:spcBef>
                          <a:spcPts val="0"/>
                        </a:spcBef>
                        <a:spcAft>
                          <a:spcPts val="0"/>
                        </a:spcAft>
                        <a:buClr>
                          <a:srgbClr val="000000"/>
                        </a:buClr>
                        <a:buSzPts val="2000"/>
                        <a:buFont typeface="Arial"/>
                        <a:buNone/>
                      </a:pPr>
                      <a:r>
                        <a:rPr b="1" lang="en-US" sz="2000" u="none" cap="none" strike="noStrike">
                          <a:solidFill>
                            <a:srgbClr val="505555"/>
                          </a:solidFill>
                          <a:latin typeface="Arial"/>
                          <a:ea typeface="Arial"/>
                          <a:cs typeface="Arial"/>
                          <a:sym typeface="Arial"/>
                        </a:rPr>
                        <a:t>Aldatuko dira / aldatu daitezke</a:t>
                      </a:r>
                      <a:endParaRPr b="1" sz="2000" u="none" cap="none" strike="noStrike">
                        <a:solidFill>
                          <a:srgbClr val="505555"/>
                        </a:solidFill>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109775">
                <a:tc>
                  <a:txBody>
                    <a:bodyPr/>
                    <a:lstStyle/>
                    <a:p>
                      <a:pPr indent="0" lvl="0" marL="76200" marR="76200" rtl="0" algn="ctr">
                        <a:lnSpc>
                          <a:spcPct val="115000"/>
                        </a:lnSpc>
                        <a:spcBef>
                          <a:spcPts val="0"/>
                        </a:spcBef>
                        <a:spcAft>
                          <a:spcPts val="0"/>
                        </a:spcAft>
                        <a:buClr>
                          <a:srgbClr val="000000"/>
                        </a:buClr>
                        <a:buSzPts val="2000"/>
                        <a:buFont typeface="Arial"/>
                        <a:buNone/>
                      </a:pPr>
                      <a:r>
                        <a:rPr lang="en-US" sz="2000" u="none" cap="none" strike="noStrike">
                          <a:solidFill>
                            <a:srgbClr val="505555"/>
                          </a:solidFill>
                          <a:latin typeface="Arial"/>
                          <a:ea typeface="Arial"/>
                          <a:cs typeface="Arial"/>
                          <a:sym typeface="Arial"/>
                        </a:rPr>
                        <a:t>Hitzetan idatziak</a:t>
                      </a:r>
                      <a:endParaRPr sz="2000" u="none" cap="none" strike="noStrike">
                        <a:solidFill>
                          <a:srgbClr val="505555"/>
                        </a:solidFill>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88900" marR="88900" rtl="0" algn="l">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88900" marR="88900" rtl="0" algn="l">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1769525">
                <a:tc>
                  <a:txBody>
                    <a:bodyPr/>
                    <a:lstStyle/>
                    <a:p>
                      <a:pPr indent="0" lvl="0" marL="76200" marR="76200" rtl="0" algn="ctr">
                        <a:lnSpc>
                          <a:spcPct val="115000"/>
                        </a:lnSpc>
                        <a:spcBef>
                          <a:spcPts val="0"/>
                        </a:spcBef>
                        <a:spcAft>
                          <a:spcPts val="0"/>
                        </a:spcAft>
                        <a:buClr>
                          <a:srgbClr val="000000"/>
                        </a:buClr>
                        <a:buSzPts val="2000"/>
                        <a:buFont typeface="Arial"/>
                        <a:buNone/>
                      </a:pPr>
                      <a:r>
                        <a:rPr lang="en-US" sz="2000" u="none" cap="none" strike="noStrike">
                          <a:solidFill>
                            <a:srgbClr val="505555"/>
                          </a:solidFill>
                          <a:latin typeface="Arial"/>
                          <a:ea typeface="Arial"/>
                          <a:cs typeface="Arial"/>
                          <a:sym typeface="Arial"/>
                        </a:rPr>
                        <a:t>Zenbakietan idatziak</a:t>
                      </a:r>
                      <a:endParaRPr sz="2000" u="none" cap="none" strike="noStrike">
                        <a:solidFill>
                          <a:srgbClr val="505555"/>
                        </a:solidFill>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88900" marR="88900" rtl="0" algn="l">
                        <a:lnSpc>
                          <a:spcPct val="115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p>
                      <a:pPr indent="0" lvl="0" marL="88900" marR="88900" rtl="0" algn="l">
                        <a:lnSpc>
                          <a:spcPct val="115000"/>
                        </a:lnSpc>
                        <a:spcBef>
                          <a:spcPts val="0"/>
                        </a:spcBef>
                        <a:spcAft>
                          <a:spcPts val="0"/>
                        </a:spcAft>
                        <a:buClr>
                          <a:srgbClr val="000000"/>
                        </a:buClr>
                        <a:buSzPts val="1800"/>
                        <a:buFont typeface="Arial"/>
                        <a:buNone/>
                      </a:pPr>
                      <a:r>
                        <a:t/>
                      </a:r>
                      <a:endParaRPr sz="1800" u="none" cap="none" strike="noStrike">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88900" marR="88900" rtl="0" algn="l">
                        <a:lnSpc>
                          <a:spcPct val="115000"/>
                        </a:lnSpc>
                        <a:spcBef>
                          <a:spcPts val="0"/>
                        </a:spcBef>
                        <a:spcAft>
                          <a:spcPts val="0"/>
                        </a:spcAft>
                        <a:buClr>
                          <a:srgbClr val="000000"/>
                        </a:buClr>
                        <a:buSzPts val="1800"/>
                        <a:buFont typeface="Arial"/>
                        <a:buNone/>
                      </a:pPr>
                      <a:r>
                        <a:rPr lang="en-US" sz="1800" u="none" cap="none" strike="noStrike">
                          <a:latin typeface="Arial"/>
                          <a:ea typeface="Arial"/>
                          <a:cs typeface="Arial"/>
                          <a:sym typeface="Arial"/>
                        </a:rPr>
                        <a:t> </a:t>
                      </a:r>
                      <a:endParaRPr sz="1800" u="none" cap="none" strike="noStrike">
                        <a:latin typeface="Arial"/>
                        <a:ea typeface="Arial"/>
                        <a:cs typeface="Arial"/>
                        <a:sym typeface="Aria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p:nvPr/>
        </p:nvSpPr>
        <p:spPr>
          <a:xfrm>
            <a:off x="1012888" y="71067"/>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Nork dauzka zure datuak?</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Ikastetxeak zure datu batzuk ditu zerbitzarian.</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Ikasle eta irakasleen zein datu uste duzu gordetzen dituela ikastetxeak?</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Zergatik uste duzu gordetzen dituela ikastetxeak datu horiek?</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Zein beste erakundek izan ditzake zure inguruko datuak?</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Beste nork ditu zure datuak?</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Fidelizazio txartelak (XBOX, Game, Rituals, Repsol,Travel Card) edo online dendetako txartelak badituzu, zure datuak haiekin partekatzen ari zara.</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Zergatik nahi dituzte zure datuak saltokiek?</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p:nvPr/>
        </p:nvSpPr>
        <p:spPr>
          <a:xfrm>
            <a:off x="1012900" y="367400"/>
            <a:ext cx="68427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Nork izan ditzake zure datuak?</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Bete ezazu orrialde identifikatuz erakunde bakoitzak zure inguruan izan ditzakeen datuak.</a:t>
            </a:r>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Aukeratu datu bat eta eman adibide bat zein erabilera eman diezaioketen aipatuz.</a:t>
            </a:r>
            <a:endParaRPr b="0" i="0" sz="3200" u="none" cap="none" strike="noStrike">
              <a:solidFill>
                <a:srgbClr val="505555"/>
              </a:solidFill>
              <a:latin typeface="Arial"/>
              <a:ea typeface="Arial"/>
              <a:cs typeface="Arial"/>
              <a:sym typeface="Arial"/>
            </a:endParaRPr>
          </a:p>
        </p:txBody>
      </p:sp>
      <p:pic>
        <p:nvPicPr>
          <p:cNvPr id="230" name="Google Shape;230;p16"/>
          <p:cNvPicPr preferRelativeResize="0"/>
          <p:nvPr/>
        </p:nvPicPr>
        <p:blipFill rotWithShape="1">
          <a:blip r:embed="rId3">
            <a:alphaModFix/>
          </a:blip>
          <a:srcRect b="0" l="0" r="0" t="0"/>
          <a:stretch/>
        </p:blipFill>
        <p:spPr>
          <a:xfrm>
            <a:off x="8008000" y="1025225"/>
            <a:ext cx="3743325" cy="49625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Nola biltzen dira zure datuak?</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Ikastetxeak zure datuak biltzen ditu zure guraso/tutoreen bidez, zein zuri eskatuz.</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Erakundeei baimena eman ahal diegu gure datuak biltzeko "erabilera baldintzak" onartzen ditugunean web-orri batean edota aplikazioa bat instalatzerakoan.</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Nola biltzen dira zure datuak?</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Gutariko askok internetera konektatuta ditugu gure etxeko gailuak, adibidez: berogailua, telebista, ahots-laguntzailea,...</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Nolako datuak ari dira gailu horiek biltzen?</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Zertarako erabili ditzakete datu horiek?</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Nola erabiltzen dira zure datuak?</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Azken aldian, norbanakoen datuekin </a:t>
            </a:r>
            <a:r>
              <a:rPr b="0" i="0" lang="en-US" sz="3200" u="sng" cap="none" strike="noStrike">
                <a:solidFill>
                  <a:srgbClr val="505555"/>
                </a:solidFill>
                <a:latin typeface="Arial"/>
                <a:ea typeface="Arial"/>
                <a:cs typeface="Arial"/>
                <a:sym typeface="Arial"/>
                <a:hlinkClick r:id="rId3">
                  <a:extLst>
                    <a:ext uri="{A12FA001-AC4F-418D-AE19-62706E023703}">
                      <ahyp:hlinkClr val="tx"/>
                    </a:ext>
                  </a:extLst>
                </a:hlinkClick>
              </a:rPr>
              <a:t>enpresa batzuk</a:t>
            </a:r>
            <a:r>
              <a:rPr b="0" i="0" lang="en-US" sz="3200" u="none" cap="none" strike="noStrike">
                <a:solidFill>
                  <a:srgbClr val="505555"/>
                </a:solidFill>
                <a:latin typeface="Arial"/>
                <a:ea typeface="Arial"/>
                <a:cs typeface="Arial"/>
                <a:sym typeface="Arial"/>
              </a:rPr>
              <a:t> jarduera desegokia egin duten berriak agertu dira, edota datu horiek ez dituztela ondo gorde. </a:t>
            </a:r>
            <a:endParaRPr b="0" i="0" sz="3200" u="none" cap="none" strike="noStrike">
              <a:solidFill>
                <a:srgbClr val="505555"/>
              </a:solidFill>
              <a:latin typeface="Arial"/>
              <a:ea typeface="Arial"/>
              <a:cs typeface="Arial"/>
              <a:sym typeface="Arial"/>
            </a:endParaRPr>
          </a:p>
        </p:txBody>
      </p:sp>
      <p:pic>
        <p:nvPicPr>
          <p:cNvPr id="249" name="Google Shape;249;p19">
            <a:hlinkClick r:id="rId4"/>
          </p:cNvPr>
          <p:cNvPicPr preferRelativeResize="0"/>
          <p:nvPr/>
        </p:nvPicPr>
        <p:blipFill rotWithShape="1">
          <a:blip r:embed="rId5">
            <a:alphaModFix/>
          </a:blip>
          <a:srcRect b="0" l="0" r="0" t="0"/>
          <a:stretch/>
        </p:blipFill>
        <p:spPr>
          <a:xfrm>
            <a:off x="3121786" y="3550249"/>
            <a:ext cx="5272336" cy="28317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b="0" l="0" r="0" t="0"/>
          <a:stretch/>
        </p:blipFill>
        <p:spPr>
          <a:xfrm>
            <a:off x="1464229" y="513520"/>
            <a:ext cx="2367548" cy="1667618"/>
          </a:xfrm>
          <a:prstGeom prst="rect">
            <a:avLst/>
          </a:prstGeom>
          <a:noFill/>
          <a:ln>
            <a:noFill/>
          </a:ln>
        </p:spPr>
      </p:pic>
      <p:sp>
        <p:nvSpPr>
          <p:cNvPr id="105" name="Google Shape;105;p2"/>
          <p:cNvSpPr txBox="1"/>
          <p:nvPr>
            <p:ph type="title"/>
          </p:nvPr>
        </p:nvSpPr>
        <p:spPr>
          <a:xfrm>
            <a:off x="8223698" y="4133731"/>
            <a:ext cx="2044428" cy="558600"/>
          </a:xfrm>
          <a:prstGeom prst="rect">
            <a:avLst/>
          </a:prstGeom>
          <a:noFill/>
          <a:ln>
            <a:noFill/>
          </a:ln>
        </p:spPr>
        <p:txBody>
          <a:bodyPr anchorCtr="0" anchor="t" bIns="0" lIns="0" spcFirstLastPara="1" rIns="0" wrap="square" tIns="0">
            <a:noAutofit/>
          </a:bodyPr>
          <a:lstStyle/>
          <a:p>
            <a:pPr indent="0" lvl="0" marL="0" rtl="0" algn="ctr">
              <a:lnSpc>
                <a:spcPct val="106650"/>
              </a:lnSpc>
              <a:spcBef>
                <a:spcPts val="0"/>
              </a:spcBef>
              <a:spcAft>
                <a:spcPts val="0"/>
              </a:spcAft>
              <a:buSzPts val="4000"/>
              <a:buNone/>
            </a:pPr>
            <a:r>
              <a:rPr lang="en-US"/>
              <a:t>LH 2-5</a:t>
            </a:r>
            <a:endParaRPr/>
          </a:p>
        </p:txBody>
      </p:sp>
      <p:sp>
        <p:nvSpPr>
          <p:cNvPr id="106" name="Google Shape;106;p2"/>
          <p:cNvSpPr txBox="1"/>
          <p:nvPr/>
        </p:nvSpPr>
        <p:spPr>
          <a:xfrm>
            <a:off x="744135" y="3854431"/>
            <a:ext cx="5087611" cy="558600"/>
          </a:xfrm>
          <a:prstGeom prst="rect">
            <a:avLst/>
          </a:prstGeom>
          <a:noFill/>
          <a:ln>
            <a:noFill/>
          </a:ln>
        </p:spPr>
        <p:txBody>
          <a:bodyPr anchorCtr="0" anchor="t" bIns="0" lIns="0" spcFirstLastPara="1" rIns="0" wrap="square" tIns="0">
            <a:noAutofit/>
          </a:bodyPr>
          <a:lstStyle/>
          <a:p>
            <a:pPr indent="0" lvl="0" marL="0" marR="0" rtl="0" algn="ctr">
              <a:lnSpc>
                <a:spcPct val="106650"/>
              </a:lnSpc>
              <a:spcBef>
                <a:spcPts val="0"/>
              </a:spcBef>
              <a:spcAft>
                <a:spcPts val="0"/>
              </a:spcAft>
              <a:buClr>
                <a:srgbClr val="303333"/>
              </a:buClr>
              <a:buSzPts val="4000"/>
              <a:buFont typeface="Arial"/>
              <a:buNone/>
            </a:pPr>
            <a:r>
              <a:rPr b="1" i="0" lang="en-US" sz="4000" u="none" cap="none" strike="noStrike">
                <a:solidFill>
                  <a:srgbClr val="303333"/>
                </a:solidFill>
                <a:latin typeface="Arial"/>
                <a:ea typeface="Arial"/>
                <a:cs typeface="Arial"/>
                <a:sym typeface="Arial"/>
              </a:rPr>
              <a:t>PENTSAMENDU KONPUTAZIONALA</a:t>
            </a:r>
            <a:endParaRPr b="1" i="0" sz="4000" u="none" cap="none" strike="noStrike">
              <a:solidFill>
                <a:srgbClr val="30333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Ikasitako helburuen laburpena:</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Datuak zer diren ulertzea.</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Datuak sailkatzea.</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Identifikatzea zertarako erabili daitezkeen datuak.</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1"/>
          <p:cNvSpPr/>
          <p:nvPr/>
        </p:nvSpPr>
        <p:spPr>
          <a:xfrm>
            <a:off x="578589" y="1028380"/>
            <a:ext cx="11134337" cy="3477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FFFFFF"/>
                </a:solidFill>
                <a:latin typeface="Arial"/>
                <a:ea typeface="Arial"/>
                <a:cs typeface="Arial"/>
                <a:sym typeface="Arial"/>
              </a:rPr>
              <a:t>DATUEN ALTXORRAREN BILA</a:t>
            </a:r>
            <a:endParaRPr/>
          </a:p>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FFFF"/>
                </a:solidFill>
                <a:latin typeface="Arial"/>
                <a:ea typeface="Arial"/>
                <a:cs typeface="Arial"/>
                <a:sym typeface="Arial"/>
              </a:rPr>
              <a:t>Irakaslearen gida </a:t>
            </a:r>
            <a:endParaRPr b="0" i="0" sz="6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FFFF"/>
                </a:solidFill>
                <a:latin typeface="Arial"/>
                <a:ea typeface="Arial"/>
                <a:cs typeface="Arial"/>
                <a:sym typeface="Arial"/>
              </a:rPr>
              <a:t>2. ikasgaia</a:t>
            </a:r>
            <a:endParaRPr b="0" i="0" sz="6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pic>
        <p:nvPicPr>
          <p:cNvPr id="261" name="Google Shape;261;p21"/>
          <p:cNvPicPr preferRelativeResize="0"/>
          <p:nvPr/>
        </p:nvPicPr>
        <p:blipFill rotWithShape="1">
          <a:blip r:embed="rId3">
            <a:alphaModFix amt="5000"/>
          </a:blip>
          <a:srcRect b="0" l="0" r="0" t="0"/>
          <a:stretch/>
        </p:blipFill>
        <p:spPr>
          <a:xfrm rot="911264">
            <a:off x="8933200" y="4664970"/>
            <a:ext cx="753722" cy="1035727"/>
          </a:xfrm>
          <a:prstGeom prst="rect">
            <a:avLst/>
          </a:prstGeom>
          <a:noFill/>
          <a:ln>
            <a:noFill/>
          </a:ln>
        </p:spPr>
      </p:pic>
      <p:pic>
        <p:nvPicPr>
          <p:cNvPr id="262" name="Google Shape;262;p21"/>
          <p:cNvPicPr preferRelativeResize="0"/>
          <p:nvPr/>
        </p:nvPicPr>
        <p:blipFill rotWithShape="1">
          <a:blip r:embed="rId3">
            <a:alphaModFix amt="5000"/>
          </a:blip>
          <a:srcRect b="0" l="0" r="0" t="0"/>
          <a:stretch/>
        </p:blipFill>
        <p:spPr>
          <a:xfrm rot="911264">
            <a:off x="6268264" y="5387311"/>
            <a:ext cx="753722" cy="1035727"/>
          </a:xfrm>
          <a:prstGeom prst="rect">
            <a:avLst/>
          </a:prstGeom>
          <a:noFill/>
          <a:ln>
            <a:noFill/>
          </a:ln>
        </p:spPr>
      </p:pic>
      <p:pic>
        <p:nvPicPr>
          <p:cNvPr id="263" name="Google Shape;263;p21"/>
          <p:cNvPicPr preferRelativeResize="0"/>
          <p:nvPr/>
        </p:nvPicPr>
        <p:blipFill rotWithShape="1">
          <a:blip r:embed="rId3">
            <a:alphaModFix amt="5000"/>
          </a:blip>
          <a:srcRect b="0" l="0" r="0" t="0"/>
          <a:stretch/>
        </p:blipFill>
        <p:spPr>
          <a:xfrm rot="911264">
            <a:off x="10484279" y="388269"/>
            <a:ext cx="753722" cy="1035727"/>
          </a:xfrm>
          <a:prstGeom prst="rect">
            <a:avLst/>
          </a:prstGeom>
          <a:noFill/>
          <a:ln>
            <a:noFill/>
          </a:ln>
        </p:spPr>
      </p:pic>
      <p:pic>
        <p:nvPicPr>
          <p:cNvPr id="264" name="Google Shape;264;p21"/>
          <p:cNvPicPr preferRelativeResize="0"/>
          <p:nvPr/>
        </p:nvPicPr>
        <p:blipFill rotWithShape="1">
          <a:blip r:embed="rId4">
            <a:alphaModFix amt="5000"/>
          </a:blip>
          <a:srcRect b="0" l="0" r="0" t="0"/>
          <a:stretch/>
        </p:blipFill>
        <p:spPr>
          <a:xfrm rot="-1168137">
            <a:off x="3275646" y="4901076"/>
            <a:ext cx="866231" cy="1119177"/>
          </a:xfrm>
          <a:prstGeom prst="rect">
            <a:avLst/>
          </a:prstGeom>
          <a:noFill/>
          <a:ln>
            <a:noFill/>
          </a:ln>
        </p:spPr>
      </p:pic>
      <p:pic>
        <p:nvPicPr>
          <p:cNvPr id="265" name="Google Shape;265;p21"/>
          <p:cNvPicPr preferRelativeResize="0"/>
          <p:nvPr/>
        </p:nvPicPr>
        <p:blipFill rotWithShape="1">
          <a:blip r:embed="rId5">
            <a:alphaModFix amt="5000"/>
          </a:blip>
          <a:srcRect b="0" l="0" r="0" t="0"/>
          <a:stretch/>
        </p:blipFill>
        <p:spPr>
          <a:xfrm flipH="1" rot="-2090590">
            <a:off x="838950" y="4940120"/>
            <a:ext cx="1033233" cy="612005"/>
          </a:xfrm>
          <a:prstGeom prst="rect">
            <a:avLst/>
          </a:prstGeom>
          <a:noFill/>
          <a:ln>
            <a:noFill/>
          </a:ln>
        </p:spPr>
      </p:pic>
      <p:pic>
        <p:nvPicPr>
          <p:cNvPr id="266" name="Google Shape;266;p21"/>
          <p:cNvPicPr preferRelativeResize="0"/>
          <p:nvPr/>
        </p:nvPicPr>
        <p:blipFill rotWithShape="1">
          <a:blip r:embed="rId6">
            <a:alphaModFix amt="5000"/>
          </a:blip>
          <a:srcRect b="0" l="0" r="0" t="0"/>
          <a:stretch/>
        </p:blipFill>
        <p:spPr>
          <a:xfrm rot="1801578">
            <a:off x="5443054" y="666436"/>
            <a:ext cx="830446" cy="642139"/>
          </a:xfrm>
          <a:prstGeom prst="rect">
            <a:avLst/>
          </a:prstGeom>
          <a:noFill/>
          <a:ln>
            <a:noFill/>
          </a:ln>
        </p:spPr>
      </p:pic>
      <p:pic>
        <p:nvPicPr>
          <p:cNvPr id="267" name="Google Shape;267;p21"/>
          <p:cNvPicPr preferRelativeResize="0"/>
          <p:nvPr/>
        </p:nvPicPr>
        <p:blipFill rotWithShape="1">
          <a:blip r:embed="rId3">
            <a:alphaModFix amt="5000"/>
          </a:blip>
          <a:srcRect b="0" l="0" r="0" t="0"/>
          <a:stretch/>
        </p:blipFill>
        <p:spPr>
          <a:xfrm rot="911264">
            <a:off x="379877" y="2249455"/>
            <a:ext cx="753722" cy="1035727"/>
          </a:xfrm>
          <a:prstGeom prst="rect">
            <a:avLst/>
          </a:prstGeom>
          <a:noFill/>
          <a:ln>
            <a:noFill/>
          </a:ln>
        </p:spPr>
      </p:pic>
      <p:pic>
        <p:nvPicPr>
          <p:cNvPr id="268" name="Google Shape;268;p21"/>
          <p:cNvPicPr preferRelativeResize="0"/>
          <p:nvPr/>
        </p:nvPicPr>
        <p:blipFill rotWithShape="1">
          <a:blip r:embed="rId4">
            <a:alphaModFix amt="5000"/>
          </a:blip>
          <a:srcRect b="0" l="0" r="0" t="0"/>
          <a:stretch/>
        </p:blipFill>
        <p:spPr>
          <a:xfrm rot="-1168133">
            <a:off x="1542324" y="271567"/>
            <a:ext cx="866232" cy="1119177"/>
          </a:xfrm>
          <a:prstGeom prst="rect">
            <a:avLst/>
          </a:prstGeom>
          <a:noFill/>
          <a:ln>
            <a:noFill/>
          </a:ln>
        </p:spPr>
      </p:pic>
      <p:pic>
        <p:nvPicPr>
          <p:cNvPr id="269" name="Google Shape;269;p21"/>
          <p:cNvPicPr preferRelativeResize="0"/>
          <p:nvPr/>
        </p:nvPicPr>
        <p:blipFill rotWithShape="1">
          <a:blip r:embed="rId7">
            <a:alphaModFix/>
          </a:blip>
          <a:srcRect b="0" l="0" r="0" t="0"/>
          <a:stretch/>
        </p:blipFill>
        <p:spPr>
          <a:xfrm>
            <a:off x="9513468" y="5306667"/>
            <a:ext cx="2304255" cy="10983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2"/>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Ikaskuntzaren helburuak:</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Ulertzea gailu batzuek sentsoreak erabiltzen dituztela.</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Programa errazak idaztea sentsoreak erabiliz.</a:t>
            </a:r>
            <a:endParaRPr b="0" i="0" sz="3200" u="none" cap="none" strike="noStrike">
              <a:solidFill>
                <a:srgbClr val="505555"/>
              </a:solidFill>
              <a:latin typeface="Arial"/>
              <a:ea typeface="Arial"/>
              <a:cs typeface="Arial"/>
              <a:sym typeface="Arial"/>
            </a:endParaRPr>
          </a:p>
          <a:p>
            <a:pPr indent="0" lvl="0" marL="25400" marR="0" rtl="0" algn="l">
              <a:lnSpc>
                <a:spcPct val="114999"/>
              </a:lnSpc>
              <a:spcBef>
                <a:spcPts val="0"/>
              </a:spcBef>
              <a:spcAft>
                <a:spcPts val="0"/>
              </a:spcAft>
              <a:buClr>
                <a:srgbClr val="505555"/>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Micro:bit-a erabiltzea datuak jasotzeko.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3"/>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Eskolako datuak</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Ikastetxearen inguruko zer informazio jaso dezakegu?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4"/>
          <p:cNvSpPr/>
          <p:nvPr/>
        </p:nvSpPr>
        <p:spPr>
          <a:xfrm>
            <a:off x="1012895" y="367400"/>
            <a:ext cx="61362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rgbClr val="000000"/>
                </a:solidFill>
                <a:latin typeface="Arial"/>
                <a:ea typeface="Arial"/>
                <a:cs typeface="Arial"/>
                <a:sym typeface="Arial"/>
              </a:rPr>
              <a:t>Ikastxearen datuen altxorraren bila</a:t>
            </a:r>
            <a:r>
              <a:rPr b="1" i="0" lang="en-US" sz="4000" u="none" cap="none" strike="noStrike">
                <a:solidFill>
                  <a:srgbClr val="000000"/>
                </a:solidFill>
                <a:latin typeface="Arial"/>
                <a:ea typeface="Arial"/>
                <a:cs typeface="Arial"/>
                <a:sym typeface="Arial"/>
              </a:rPr>
              <a:t> (24h)</a:t>
            </a:r>
            <a:endParaRPr b="1" i="0" sz="4000" u="none" cap="none" strike="noStrike">
              <a:solidFill>
                <a:srgbClr val="000000"/>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431800" lvl="0" marL="457200" marR="0" rtl="0" algn="l">
              <a:lnSpc>
                <a:spcPct val="10665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Nola jaso dezakegu fitxa betetzeko beharrezko datuen multzoa?</a:t>
            </a:r>
            <a:endParaRPr b="0" i="0" sz="3200" u="none" cap="none" strike="noStrike">
              <a:solidFill>
                <a:srgbClr val="505555"/>
              </a:solidFill>
              <a:latin typeface="Arial"/>
              <a:ea typeface="Arial"/>
              <a:cs typeface="Arial"/>
              <a:sym typeface="Arial"/>
            </a:endParaRPr>
          </a:p>
          <a:p>
            <a:pPr indent="0" lvl="0" marL="457200" marR="0" rtl="0" algn="l">
              <a:lnSpc>
                <a:spcPct val="10665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pic>
        <p:nvPicPr>
          <p:cNvPr id="288" name="Google Shape;288;p24"/>
          <p:cNvPicPr preferRelativeResize="0"/>
          <p:nvPr/>
        </p:nvPicPr>
        <p:blipFill rotWithShape="1">
          <a:blip r:embed="rId3">
            <a:alphaModFix/>
          </a:blip>
          <a:srcRect b="0" l="0" r="0" t="0"/>
          <a:stretch/>
        </p:blipFill>
        <p:spPr>
          <a:xfrm>
            <a:off x="7420850" y="678262"/>
            <a:ext cx="4235093" cy="5052839"/>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5"/>
          <p:cNvSpPr/>
          <p:nvPr/>
        </p:nvSpPr>
        <p:spPr>
          <a:xfrm>
            <a:off x="1012895" y="367400"/>
            <a:ext cx="6906761"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Gure datuak berraztertzen</a:t>
            </a:r>
            <a:endParaRPr b="1" i="0" sz="4000" u="none" cap="none" strike="noStrike">
              <a:solidFill>
                <a:srgbClr val="000000"/>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431800" lvl="0" marL="457200" marR="0" rtl="0" algn="l">
              <a:lnSpc>
                <a:spcPct val="10665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Zein balio lortu duzu datu izen bakoitzeko?</a:t>
            </a:r>
            <a:endParaRPr b="0" i="0" sz="3200" u="none" cap="none" strike="noStrike">
              <a:solidFill>
                <a:srgbClr val="505555"/>
              </a:solidFill>
              <a:latin typeface="Arial"/>
              <a:ea typeface="Arial"/>
              <a:cs typeface="Arial"/>
              <a:sym typeface="Arial"/>
            </a:endParaRPr>
          </a:p>
          <a:p>
            <a:pPr indent="0" lvl="0" marL="457200" marR="0" rtl="0" algn="l">
              <a:lnSpc>
                <a:spcPct val="10665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665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Zein datu izan da lortzen zailena?</a:t>
            </a:r>
            <a:endParaRPr b="0" i="0" sz="3200" u="none" cap="none" strike="noStrike">
              <a:solidFill>
                <a:srgbClr val="505555"/>
              </a:solidFill>
              <a:latin typeface="Arial"/>
              <a:ea typeface="Arial"/>
              <a:cs typeface="Arial"/>
              <a:sym typeface="Arial"/>
            </a:endParaRPr>
          </a:p>
          <a:p>
            <a:pPr indent="0" lvl="0" marL="457200" marR="0" rtl="0" algn="l">
              <a:lnSpc>
                <a:spcPct val="10665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pic>
        <p:nvPicPr>
          <p:cNvPr descr="Hau duen irudia mahaia&#10;&#10;Azalpena automatikoki sortu da" id="295" name="Google Shape;295;p25"/>
          <p:cNvPicPr preferRelativeResize="0"/>
          <p:nvPr/>
        </p:nvPicPr>
        <p:blipFill rotWithShape="1">
          <a:blip r:embed="rId3">
            <a:alphaModFix/>
          </a:blip>
          <a:srcRect b="0" l="0" r="0" t="0"/>
          <a:stretch/>
        </p:blipFill>
        <p:spPr>
          <a:xfrm>
            <a:off x="7831816" y="721071"/>
            <a:ext cx="4235093" cy="5052839"/>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6"/>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Zer dira sentsoreak?</a:t>
            </a:r>
            <a:endParaRPr b="1"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Sentsoreak </a:t>
            </a:r>
            <a:r>
              <a:rPr b="0" i="0" lang="en-US" sz="3200" u="none" cap="none" strike="noStrike">
                <a:solidFill>
                  <a:srgbClr val="505555"/>
                </a:solidFill>
                <a:latin typeface="Arial"/>
                <a:ea typeface="Arial"/>
                <a:cs typeface="Arial"/>
                <a:sym typeface="Arial"/>
              </a:rPr>
              <a:t>parametro</a:t>
            </a:r>
            <a:r>
              <a:rPr b="0" i="0" lang="en-US" sz="3200" u="none" cap="none" strike="noStrike">
                <a:solidFill>
                  <a:srgbClr val="505555"/>
                </a:solidFill>
                <a:latin typeface="Arial"/>
                <a:ea typeface="Arial"/>
                <a:cs typeface="Arial"/>
                <a:sym typeface="Arial"/>
              </a:rPr>
              <a:t> bat monitorizatzen duten gailuak dira. Tenperatura sentsoreek tenperatura monitorizatzen dute. Euri-sentsoreek euria detektatzen dute.</a:t>
            </a:r>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Aldaketaren bat nabaritzen denean monitorizatzen den aldagaian, sentsoreak eragin dezake beste zerbait gertatzea.  </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7"/>
          <p:cNvSpPr/>
          <p:nvPr/>
        </p:nvSpPr>
        <p:spPr>
          <a:xfrm>
            <a:off x="1012894" y="367400"/>
            <a:ext cx="50571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Micro:bit-en sentsoreak</a:t>
            </a:r>
            <a:endParaRPr b="1"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Micro:bit-ek dituen sentsore batzuk erabiliko ditugu.</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 sentsore dituela uste duzu?</a:t>
            </a:r>
            <a:endParaRPr b="0" i="0" sz="3200" u="none" cap="none" strike="noStrike">
              <a:solidFill>
                <a:srgbClr val="505555"/>
              </a:solidFill>
              <a:latin typeface="Arial"/>
              <a:ea typeface="Arial"/>
              <a:cs typeface="Arial"/>
              <a:sym typeface="Arial"/>
            </a:endParaRPr>
          </a:p>
        </p:txBody>
      </p:sp>
      <p:pic>
        <p:nvPicPr>
          <p:cNvPr id="308" name="Google Shape;308;p27"/>
          <p:cNvPicPr preferRelativeResize="0"/>
          <p:nvPr/>
        </p:nvPicPr>
        <p:blipFill rotWithShape="1">
          <a:blip r:embed="rId3">
            <a:alphaModFix/>
          </a:blip>
          <a:srcRect b="0" l="0" r="0" t="0"/>
          <a:stretch/>
        </p:blipFill>
        <p:spPr>
          <a:xfrm>
            <a:off x="7461333" y="469300"/>
            <a:ext cx="3435909" cy="2802100"/>
          </a:xfrm>
          <a:prstGeom prst="rect">
            <a:avLst/>
          </a:prstGeom>
          <a:noFill/>
          <a:ln>
            <a:noFill/>
          </a:ln>
        </p:spPr>
      </p:pic>
      <p:pic>
        <p:nvPicPr>
          <p:cNvPr id="309" name="Google Shape;309;p27"/>
          <p:cNvPicPr preferRelativeResize="0"/>
          <p:nvPr/>
        </p:nvPicPr>
        <p:blipFill rotWithShape="1">
          <a:blip r:embed="rId4">
            <a:alphaModFix/>
          </a:blip>
          <a:srcRect b="0" l="0" r="0" t="0"/>
          <a:stretch/>
        </p:blipFill>
        <p:spPr>
          <a:xfrm>
            <a:off x="7521262" y="3452826"/>
            <a:ext cx="3316050" cy="26983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8"/>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Zer uste duzu egingo duela programa honek?</a:t>
            </a:r>
            <a:endParaRPr b="1"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p:txBody>
      </p:sp>
      <p:pic>
        <p:nvPicPr>
          <p:cNvPr id="316" name="Google Shape;316;p28">
            <a:hlinkClick r:id="rId3"/>
          </p:cNvPr>
          <p:cNvPicPr preferRelativeResize="0"/>
          <p:nvPr/>
        </p:nvPicPr>
        <p:blipFill rotWithShape="1">
          <a:blip r:embed="rId4">
            <a:alphaModFix/>
          </a:blip>
          <a:srcRect b="0" l="0" r="0" t="0"/>
          <a:stretch/>
        </p:blipFill>
        <p:spPr>
          <a:xfrm>
            <a:off x="3475775" y="2270875"/>
            <a:ext cx="5584674" cy="2786900"/>
          </a:xfrm>
          <a:prstGeom prst="rect">
            <a:avLst/>
          </a:prstGeom>
          <a:noFill/>
          <a:ln>
            <a:noFill/>
          </a:ln>
        </p:spPr>
      </p:pic>
      <p:sp>
        <p:nvSpPr>
          <p:cNvPr id="317" name="Google Shape;317;p28"/>
          <p:cNvSpPr/>
          <p:nvPr/>
        </p:nvSpPr>
        <p:spPr>
          <a:xfrm>
            <a:off x="311709" y="6182823"/>
            <a:ext cx="45207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https://makecode.microbit.org/#pub:_Fbmc40R6FACT</a:t>
            </a: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9"/>
          <p:cNvSpPr/>
          <p:nvPr/>
        </p:nvSpPr>
        <p:spPr>
          <a:xfrm>
            <a:off x="1012900" y="367400"/>
            <a:ext cx="103575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Datuak jasotzen Micro:bit-ekin</a:t>
            </a:r>
            <a:endParaRPr b="1" i="0" sz="4000" u="none" cap="none" strike="noStrike">
              <a:solidFill>
                <a:srgbClr val="000000"/>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Zeintzuk dira, zure ustez, ikastetxeko gune bero eta hotzenak?</a:t>
            </a:r>
            <a:endParaRPr b="0" i="0" sz="3200" u="none" cap="none" strike="noStrike">
              <a:solidFill>
                <a:srgbClr val="505555"/>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Nola erabili dezakegu Micro:bit-a aurkitzeko ikastetxeko gunerik bero eta hotzena?</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Nola alda dezakegu "argi-sentsorea"ren programa Micro:bit-ak tenperatura erakusteko? </a:t>
            </a:r>
            <a:endParaRPr b="0" i="0" sz="3200" u="none" cap="none" strike="noStrike">
              <a:solidFill>
                <a:srgbClr val="505555"/>
              </a:solidFill>
              <a:latin typeface="Arial"/>
              <a:ea typeface="Arial"/>
              <a:cs typeface="Arial"/>
              <a:sym typeface="Arial"/>
            </a:endParaRPr>
          </a:p>
        </p:txBody>
      </p:sp>
      <p:pic>
        <p:nvPicPr>
          <p:cNvPr descr="Hau duen irudia testua&#10;&#10;Azalpena automatikoki sortu da" id="324" name="Google Shape;324;p29"/>
          <p:cNvPicPr preferRelativeResize="0"/>
          <p:nvPr/>
        </p:nvPicPr>
        <p:blipFill rotWithShape="1">
          <a:blip r:embed="rId3">
            <a:alphaModFix/>
          </a:blip>
          <a:srcRect b="0" l="0" r="0" t="0"/>
          <a:stretch/>
        </p:blipFill>
        <p:spPr>
          <a:xfrm>
            <a:off x="8450922" y="5177640"/>
            <a:ext cx="2362200" cy="131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0" name="Shape 110"/>
        <p:cNvGrpSpPr/>
        <p:nvPr/>
      </p:nvGrpSpPr>
      <p:grpSpPr>
        <a:xfrm>
          <a:off x="0" y="0"/>
          <a:ext cx="0" cy="0"/>
          <a:chOff x="0" y="0"/>
          <a:chExt cx="0" cy="0"/>
        </a:xfrm>
      </p:grpSpPr>
      <p:sp>
        <p:nvSpPr>
          <p:cNvPr id="111" name="Google Shape;111;p3"/>
          <p:cNvSpPr txBox="1"/>
          <p:nvPr>
            <p:ph type="title"/>
          </p:nvPr>
        </p:nvSpPr>
        <p:spPr>
          <a:xfrm>
            <a:off x="4333226" y="1051110"/>
            <a:ext cx="3833144" cy="558600"/>
          </a:xfrm>
          <a:prstGeom prst="rect">
            <a:avLst/>
          </a:prstGeom>
          <a:noFill/>
          <a:ln>
            <a:noFill/>
          </a:ln>
        </p:spPr>
        <p:txBody>
          <a:bodyPr anchorCtr="0" anchor="t" bIns="0" lIns="0" spcFirstLastPara="1" rIns="0" wrap="square" tIns="0">
            <a:noAutofit/>
          </a:bodyPr>
          <a:lstStyle/>
          <a:p>
            <a:pPr indent="0" lvl="0" marL="0" marR="0" rtl="0" algn="l">
              <a:lnSpc>
                <a:spcPct val="106650"/>
              </a:lnSpc>
              <a:spcBef>
                <a:spcPts val="0"/>
              </a:spcBef>
              <a:spcAft>
                <a:spcPts val="0"/>
              </a:spcAft>
              <a:buClr>
                <a:srgbClr val="303333"/>
              </a:buClr>
              <a:buSzPts val="4000"/>
              <a:buFont typeface="Arial"/>
              <a:buNone/>
            </a:pPr>
            <a:r>
              <a:rPr lang="en-US"/>
              <a:t>MATEMATIKAK</a:t>
            </a:r>
            <a:endParaRPr/>
          </a:p>
        </p:txBody>
      </p:sp>
      <p:sp>
        <p:nvSpPr>
          <p:cNvPr id="112" name="Google Shape;112;p3"/>
          <p:cNvSpPr/>
          <p:nvPr/>
        </p:nvSpPr>
        <p:spPr>
          <a:xfrm>
            <a:off x="654967" y="2882163"/>
            <a:ext cx="1118966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400" u="none" cap="none" strike="noStrike">
                <a:solidFill>
                  <a:srgbClr val="000000"/>
                </a:solidFill>
                <a:latin typeface="Arial"/>
                <a:ea typeface="Arial"/>
                <a:cs typeface="Arial"/>
                <a:sym typeface="Arial"/>
              </a:rPr>
              <a:t>“ </a:t>
            </a:r>
            <a:r>
              <a:rPr b="1" i="0" lang="en-US" sz="2400" u="none" cap="none" strike="noStrike">
                <a:solidFill>
                  <a:srgbClr val="000000"/>
                </a:solidFill>
                <a:latin typeface="Arial"/>
                <a:ea typeface="Arial"/>
                <a:cs typeface="Arial"/>
                <a:sym typeface="Arial"/>
              </a:rPr>
              <a:t>Pentsamendu konputazionala </a:t>
            </a:r>
            <a:r>
              <a:rPr b="0" i="0" lang="en-US" sz="2400" u="none" cap="none" strike="noStrike">
                <a:solidFill>
                  <a:srgbClr val="000000"/>
                </a:solidFill>
                <a:latin typeface="Arial"/>
                <a:ea typeface="Arial"/>
                <a:cs typeface="Arial"/>
                <a:sym typeface="Arial"/>
              </a:rPr>
              <a:t>erabiltzea, </a:t>
            </a:r>
            <a:r>
              <a:rPr b="1" i="0" lang="en-US" sz="2400" u="none" cap="none" strike="noStrike">
                <a:solidFill>
                  <a:srgbClr val="000000"/>
                </a:solidFill>
                <a:latin typeface="Arial"/>
                <a:ea typeface="Arial"/>
                <a:cs typeface="Arial"/>
                <a:sym typeface="Arial"/>
              </a:rPr>
              <a:t>datuak</a:t>
            </a:r>
            <a:r>
              <a:rPr b="0" i="0" lang="en-US" sz="2400" u="none" cap="none" strike="noStrike">
                <a:solidFill>
                  <a:srgbClr val="000000"/>
                </a:solidFill>
                <a:latin typeface="Arial"/>
                <a:ea typeface="Arial"/>
                <a:cs typeface="Arial"/>
                <a:sym typeface="Arial"/>
              </a:rPr>
              <a:t> antolatuz, zatika deskonposatuz, patroiak ezagutuz, orokortuz eta interpretatuz, eta </a:t>
            </a:r>
            <a:r>
              <a:rPr b="1" i="0" lang="en-US" sz="2400" u="none" cap="none" strike="noStrike">
                <a:solidFill>
                  <a:srgbClr val="000000"/>
                </a:solidFill>
                <a:latin typeface="Arial"/>
                <a:ea typeface="Arial"/>
                <a:cs typeface="Arial"/>
                <a:sym typeface="Arial"/>
              </a:rPr>
              <a:t>algoritmoak</a:t>
            </a:r>
            <a:r>
              <a:rPr b="0" i="0" lang="en-US" sz="2400" u="none" cap="none" strike="noStrike">
                <a:solidFill>
                  <a:srgbClr val="000000"/>
                </a:solidFill>
                <a:latin typeface="Arial"/>
                <a:ea typeface="Arial"/>
                <a:cs typeface="Arial"/>
                <a:sym typeface="Arial"/>
              </a:rPr>
              <a:t> modu gidatuan aldatuz eta sortuz, eguneroko bizitzako egoerak modelizatzeko eta automatizatzeko.”</a:t>
            </a:r>
            <a:endParaRPr b="0" i="1" sz="2400" u="none" cap="none" strike="noStrike">
              <a:solidFill>
                <a:srgbClr val="000000"/>
              </a:solidFill>
              <a:latin typeface="Arial"/>
              <a:ea typeface="Arial"/>
              <a:cs typeface="Arial"/>
              <a:sym typeface="Arial"/>
            </a:endParaRPr>
          </a:p>
        </p:txBody>
      </p:sp>
      <p:sp>
        <p:nvSpPr>
          <p:cNvPr id="113" name="Google Shape;113;p3"/>
          <p:cNvSpPr txBox="1"/>
          <p:nvPr/>
        </p:nvSpPr>
        <p:spPr>
          <a:xfrm>
            <a:off x="302003" y="6282876"/>
            <a:ext cx="5461233" cy="261524"/>
          </a:xfrm>
          <a:prstGeom prst="rect">
            <a:avLst/>
          </a:prstGeom>
          <a:noFill/>
          <a:ln>
            <a:noFill/>
          </a:ln>
        </p:spPr>
        <p:txBody>
          <a:bodyPr anchorCtr="0" anchor="t" bIns="0" lIns="0" spcFirstLastPara="1" rIns="0" wrap="square" tIns="0">
            <a:noAutofit/>
          </a:bodyPr>
          <a:lstStyle/>
          <a:p>
            <a:pPr indent="0" lvl="0" marL="0" marR="0" rtl="0" algn="l">
              <a:lnSpc>
                <a:spcPct val="106650"/>
              </a:lnSpc>
              <a:spcBef>
                <a:spcPts val="0"/>
              </a:spcBef>
              <a:spcAft>
                <a:spcPts val="0"/>
              </a:spcAft>
              <a:buClr>
                <a:srgbClr val="303333"/>
              </a:buClr>
              <a:buSzPts val="4000"/>
              <a:buFont typeface="Arial"/>
              <a:buNone/>
            </a:pPr>
            <a:r>
              <a:rPr b="0" i="0" lang="en-US" sz="1200" u="none" cap="none" strike="noStrike">
                <a:solidFill>
                  <a:srgbClr val="303333"/>
                </a:solidFill>
                <a:latin typeface="Arial"/>
                <a:ea typeface="Arial"/>
                <a:cs typeface="Arial"/>
                <a:sym typeface="Arial"/>
              </a:rPr>
              <a:t>157/2022 Errege Dekretua, martxoaren 1ekoa, Lehen Hezkuntzako gutxieneko irakaskuntzak eta antolamendua ezartzen dituena. B.O.E. (2022/03/02) </a:t>
            </a:r>
            <a:endParaRPr b="0" i="0" sz="1200" u="none" cap="none" strike="noStrike">
              <a:solidFill>
                <a:srgbClr val="303333"/>
              </a:solidFill>
              <a:latin typeface="Arial"/>
              <a:ea typeface="Arial"/>
              <a:cs typeface="Arial"/>
              <a:sym typeface="Arial"/>
            </a:endParaRPr>
          </a:p>
          <a:p>
            <a:pPr indent="0" lvl="0" marL="0" marR="0" rtl="0" algn="l">
              <a:lnSpc>
                <a:spcPct val="106650"/>
              </a:lnSpc>
              <a:spcBef>
                <a:spcPts val="0"/>
              </a:spcBef>
              <a:spcAft>
                <a:spcPts val="0"/>
              </a:spcAft>
              <a:buClr>
                <a:srgbClr val="303333"/>
              </a:buClr>
              <a:buSzPts val="4000"/>
              <a:buFont typeface="Arial"/>
              <a:buNone/>
            </a:pPr>
            <a:br>
              <a:rPr b="1" i="0" lang="en-US" sz="1200" u="none" cap="none" strike="noStrike">
                <a:solidFill>
                  <a:srgbClr val="303333"/>
                </a:solidFill>
                <a:latin typeface="Arial"/>
                <a:ea typeface="Arial"/>
                <a:cs typeface="Arial"/>
                <a:sym typeface="Arial"/>
              </a:rPr>
            </a:br>
            <a:endParaRPr b="1" i="0" sz="1200" u="none" cap="none" strike="noStrike">
              <a:solidFill>
                <a:srgbClr val="303333"/>
              </a:solidFill>
              <a:latin typeface="Arial"/>
              <a:ea typeface="Arial"/>
              <a:cs typeface="Arial"/>
              <a:sym typeface="Arial"/>
            </a:endParaRPr>
          </a:p>
        </p:txBody>
      </p:sp>
      <p:sp>
        <p:nvSpPr>
          <p:cNvPr id="114" name="Google Shape;114;p3"/>
          <p:cNvSpPr txBox="1"/>
          <p:nvPr/>
        </p:nvSpPr>
        <p:spPr>
          <a:xfrm>
            <a:off x="857554" y="2428547"/>
            <a:ext cx="3370497" cy="324580"/>
          </a:xfrm>
          <a:prstGeom prst="rect">
            <a:avLst/>
          </a:prstGeom>
          <a:noFill/>
          <a:ln>
            <a:noFill/>
          </a:ln>
        </p:spPr>
        <p:txBody>
          <a:bodyPr anchorCtr="0" anchor="t" bIns="0" lIns="0" spcFirstLastPara="1" rIns="0" wrap="square" tIns="0">
            <a:noAutofit/>
          </a:bodyPr>
          <a:lstStyle/>
          <a:p>
            <a:pPr indent="0" lvl="0" marL="0" marR="0" rtl="0" algn="l">
              <a:lnSpc>
                <a:spcPct val="106650"/>
              </a:lnSpc>
              <a:spcBef>
                <a:spcPts val="0"/>
              </a:spcBef>
              <a:spcAft>
                <a:spcPts val="0"/>
              </a:spcAft>
              <a:buClr>
                <a:srgbClr val="303333"/>
              </a:buClr>
              <a:buSzPts val="4000"/>
              <a:buFont typeface="Arial"/>
              <a:buNone/>
            </a:pPr>
            <a:r>
              <a:rPr b="1" i="0" lang="en-US" sz="1600" u="none" cap="none" strike="noStrike">
                <a:solidFill>
                  <a:srgbClr val="303333"/>
                </a:solidFill>
                <a:latin typeface="Arial"/>
                <a:ea typeface="Arial"/>
                <a:cs typeface="Arial"/>
                <a:sym typeface="Arial"/>
              </a:rPr>
              <a:t>4. KONPETENTZIA ESPEZIFIKOA</a:t>
            </a:r>
            <a:endParaRPr b="1" i="0" sz="1600" u="none" cap="none" strike="noStrike">
              <a:solidFill>
                <a:srgbClr val="303333"/>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0"/>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Questrial"/>
              <a:ea typeface="Questrial"/>
              <a:cs typeface="Questrial"/>
              <a:sym typeface="Quest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Datuak jasotzen</a:t>
            </a:r>
            <a:endParaRPr b="1" i="0" sz="4000" u="none" cap="none" strike="noStrike">
              <a:solidFill>
                <a:srgbClr val="000000"/>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Aldatu Micro:bit-aren programa tenperatura datuak jasotzeko.</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Gorde programa eta bidali Micro:bit-era</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Konektatu pilen kutxa Micro:bit-era</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Bisitatu ikastetxeko hainbat gune eta jaso bertako tenperaturak</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1"/>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Gure datuak erabiltzen</a:t>
            </a:r>
            <a:endParaRPr b="1"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 tenperatura gorde dituzu ikastetxeko guneetan?.</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 diote emaitzek?</a:t>
            </a:r>
            <a:endParaRPr b="0" i="0" sz="3200" u="none" cap="none" strike="noStrike">
              <a:solidFill>
                <a:srgbClr val="50555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Ba al dago patroirik emaitzetan?</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Emaitzaren batek desegokia ematen al du?</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Zergatik jaso ahal izan dugu desegokia den daturen bat?</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2"/>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Questrial"/>
              <a:ea typeface="Questrial"/>
              <a:cs typeface="Questrial"/>
              <a:sym typeface="Quest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Ikasitako helburuen laburpena:</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Ulertzea gailu batzuek sentsoreak erabiltzen dituztela.</a:t>
            </a:r>
            <a:endParaRPr b="0" i="0" sz="3200" u="none" cap="none" strike="noStrike">
              <a:solidFill>
                <a:srgbClr val="000000"/>
              </a:solidFill>
              <a:latin typeface="Arial"/>
              <a:ea typeface="Arial"/>
              <a:cs typeface="Arial"/>
              <a:sym typeface="Arial"/>
            </a:endParaRPr>
          </a:p>
          <a:p>
            <a:pPr indent="-82550" lvl="0" marL="285750" marR="0" rtl="0" algn="l">
              <a:lnSpc>
                <a:spcPct val="114999"/>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Programa errazak idaztea sentsoreak erabiliz.</a:t>
            </a:r>
            <a:endParaRPr b="0" i="0" sz="3200" u="none" cap="none" strike="noStrike">
              <a:solidFill>
                <a:srgbClr val="000000"/>
              </a:solidFill>
              <a:latin typeface="Arial"/>
              <a:ea typeface="Arial"/>
              <a:cs typeface="Arial"/>
              <a:sym typeface="Arial"/>
            </a:endParaRPr>
          </a:p>
          <a:p>
            <a:pPr indent="-82550" lvl="0" marL="285750" marR="0" rtl="0" algn="l">
              <a:lnSpc>
                <a:spcPct val="114999"/>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Micro:bit-a erabiltzea </a:t>
            </a:r>
            <a:r>
              <a:rPr b="0" i="0" lang="en-US" sz="3200" u="none" cap="none" strike="noStrike">
                <a:solidFill>
                  <a:srgbClr val="505555"/>
                </a:solidFill>
                <a:latin typeface="Arial"/>
                <a:ea typeface="Arial"/>
                <a:cs typeface="Arial"/>
                <a:sym typeface="Arial"/>
              </a:rPr>
              <a:t>datuak</a:t>
            </a:r>
            <a:r>
              <a:rPr b="0" i="0" lang="en-US" sz="3200" u="none" cap="none" strike="noStrike">
                <a:solidFill>
                  <a:srgbClr val="505555"/>
                </a:solidFill>
                <a:latin typeface="Arial"/>
                <a:ea typeface="Arial"/>
                <a:cs typeface="Arial"/>
                <a:sym typeface="Arial"/>
              </a:rPr>
              <a:t> jasotzeko.  </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3"/>
          <p:cNvSpPr/>
          <p:nvPr/>
        </p:nvSpPr>
        <p:spPr>
          <a:xfrm>
            <a:off x="578589" y="1651028"/>
            <a:ext cx="11134337" cy="3477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FFFFFF"/>
                </a:solidFill>
                <a:latin typeface="Arial"/>
                <a:ea typeface="Arial"/>
                <a:cs typeface="Arial"/>
                <a:sym typeface="Arial"/>
              </a:rPr>
              <a:t>SENTSOREDUN GAILUEN DISEINUA</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FFFF"/>
                </a:solidFill>
                <a:latin typeface="Arial"/>
                <a:ea typeface="Arial"/>
                <a:cs typeface="Arial"/>
                <a:sym typeface="Arial"/>
              </a:rPr>
              <a:t>Irakaslearen gida</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FFFF"/>
                </a:solidFill>
                <a:latin typeface="Arial"/>
                <a:ea typeface="Arial"/>
                <a:cs typeface="Arial"/>
                <a:sym typeface="Arial"/>
              </a:rPr>
              <a:t>3. ikasgaia</a:t>
            </a:r>
            <a:endParaRPr b="0" i="0" sz="6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FFFFFF"/>
              </a:solidFill>
              <a:latin typeface="Arial"/>
              <a:ea typeface="Arial"/>
              <a:cs typeface="Arial"/>
              <a:sym typeface="Arial"/>
            </a:endParaRPr>
          </a:p>
        </p:txBody>
      </p:sp>
      <p:pic>
        <p:nvPicPr>
          <p:cNvPr id="348" name="Google Shape;348;p33"/>
          <p:cNvPicPr preferRelativeResize="0"/>
          <p:nvPr/>
        </p:nvPicPr>
        <p:blipFill rotWithShape="1">
          <a:blip r:embed="rId3">
            <a:alphaModFix amt="5000"/>
          </a:blip>
          <a:srcRect b="0" l="0" r="0" t="0"/>
          <a:stretch/>
        </p:blipFill>
        <p:spPr>
          <a:xfrm rot="911264">
            <a:off x="8933200" y="4664970"/>
            <a:ext cx="753722" cy="1035727"/>
          </a:xfrm>
          <a:prstGeom prst="rect">
            <a:avLst/>
          </a:prstGeom>
          <a:noFill/>
          <a:ln>
            <a:noFill/>
          </a:ln>
        </p:spPr>
      </p:pic>
      <p:pic>
        <p:nvPicPr>
          <p:cNvPr id="349" name="Google Shape;349;p33"/>
          <p:cNvPicPr preferRelativeResize="0"/>
          <p:nvPr/>
        </p:nvPicPr>
        <p:blipFill rotWithShape="1">
          <a:blip r:embed="rId3">
            <a:alphaModFix amt="5000"/>
          </a:blip>
          <a:srcRect b="0" l="0" r="0" t="0"/>
          <a:stretch/>
        </p:blipFill>
        <p:spPr>
          <a:xfrm rot="911264">
            <a:off x="6268264" y="5387311"/>
            <a:ext cx="753722" cy="1035727"/>
          </a:xfrm>
          <a:prstGeom prst="rect">
            <a:avLst/>
          </a:prstGeom>
          <a:noFill/>
          <a:ln>
            <a:noFill/>
          </a:ln>
        </p:spPr>
      </p:pic>
      <p:pic>
        <p:nvPicPr>
          <p:cNvPr id="350" name="Google Shape;350;p33"/>
          <p:cNvPicPr preferRelativeResize="0"/>
          <p:nvPr/>
        </p:nvPicPr>
        <p:blipFill rotWithShape="1">
          <a:blip r:embed="rId3">
            <a:alphaModFix amt="5000"/>
          </a:blip>
          <a:srcRect b="0" l="0" r="0" t="0"/>
          <a:stretch/>
        </p:blipFill>
        <p:spPr>
          <a:xfrm rot="911264">
            <a:off x="10484279" y="388269"/>
            <a:ext cx="753722" cy="1035727"/>
          </a:xfrm>
          <a:prstGeom prst="rect">
            <a:avLst/>
          </a:prstGeom>
          <a:noFill/>
          <a:ln>
            <a:noFill/>
          </a:ln>
        </p:spPr>
      </p:pic>
      <p:pic>
        <p:nvPicPr>
          <p:cNvPr id="351" name="Google Shape;351;p33"/>
          <p:cNvPicPr preferRelativeResize="0"/>
          <p:nvPr/>
        </p:nvPicPr>
        <p:blipFill rotWithShape="1">
          <a:blip r:embed="rId4">
            <a:alphaModFix amt="5000"/>
          </a:blip>
          <a:srcRect b="0" l="0" r="0" t="0"/>
          <a:stretch/>
        </p:blipFill>
        <p:spPr>
          <a:xfrm rot="-1168137">
            <a:off x="3275646" y="4901076"/>
            <a:ext cx="866231" cy="1119177"/>
          </a:xfrm>
          <a:prstGeom prst="rect">
            <a:avLst/>
          </a:prstGeom>
          <a:noFill/>
          <a:ln>
            <a:noFill/>
          </a:ln>
        </p:spPr>
      </p:pic>
      <p:pic>
        <p:nvPicPr>
          <p:cNvPr id="352" name="Google Shape;352;p33"/>
          <p:cNvPicPr preferRelativeResize="0"/>
          <p:nvPr/>
        </p:nvPicPr>
        <p:blipFill rotWithShape="1">
          <a:blip r:embed="rId5">
            <a:alphaModFix amt="5000"/>
          </a:blip>
          <a:srcRect b="0" l="0" r="0" t="0"/>
          <a:stretch/>
        </p:blipFill>
        <p:spPr>
          <a:xfrm flipH="1" rot="-2090590">
            <a:off x="838950" y="4940120"/>
            <a:ext cx="1033233" cy="612005"/>
          </a:xfrm>
          <a:prstGeom prst="rect">
            <a:avLst/>
          </a:prstGeom>
          <a:noFill/>
          <a:ln>
            <a:noFill/>
          </a:ln>
        </p:spPr>
      </p:pic>
      <p:pic>
        <p:nvPicPr>
          <p:cNvPr id="353" name="Google Shape;353;p33"/>
          <p:cNvPicPr preferRelativeResize="0"/>
          <p:nvPr/>
        </p:nvPicPr>
        <p:blipFill rotWithShape="1">
          <a:blip r:embed="rId6">
            <a:alphaModFix amt="5000"/>
          </a:blip>
          <a:srcRect b="0" l="0" r="0" t="0"/>
          <a:stretch/>
        </p:blipFill>
        <p:spPr>
          <a:xfrm rot="1801578">
            <a:off x="5443054" y="666436"/>
            <a:ext cx="830446" cy="642139"/>
          </a:xfrm>
          <a:prstGeom prst="rect">
            <a:avLst/>
          </a:prstGeom>
          <a:noFill/>
          <a:ln>
            <a:noFill/>
          </a:ln>
        </p:spPr>
      </p:pic>
      <p:pic>
        <p:nvPicPr>
          <p:cNvPr id="354" name="Google Shape;354;p33"/>
          <p:cNvPicPr preferRelativeResize="0"/>
          <p:nvPr/>
        </p:nvPicPr>
        <p:blipFill rotWithShape="1">
          <a:blip r:embed="rId3">
            <a:alphaModFix amt="5000"/>
          </a:blip>
          <a:srcRect b="0" l="0" r="0" t="0"/>
          <a:stretch/>
        </p:blipFill>
        <p:spPr>
          <a:xfrm rot="911264">
            <a:off x="379877" y="2249455"/>
            <a:ext cx="753722" cy="1035727"/>
          </a:xfrm>
          <a:prstGeom prst="rect">
            <a:avLst/>
          </a:prstGeom>
          <a:noFill/>
          <a:ln>
            <a:noFill/>
          </a:ln>
        </p:spPr>
      </p:pic>
      <p:pic>
        <p:nvPicPr>
          <p:cNvPr id="355" name="Google Shape;355;p33"/>
          <p:cNvPicPr preferRelativeResize="0"/>
          <p:nvPr/>
        </p:nvPicPr>
        <p:blipFill rotWithShape="1">
          <a:blip r:embed="rId4">
            <a:alphaModFix amt="5000"/>
          </a:blip>
          <a:srcRect b="0" l="0" r="0" t="0"/>
          <a:stretch/>
        </p:blipFill>
        <p:spPr>
          <a:xfrm rot="-1168133">
            <a:off x="1542324" y="271567"/>
            <a:ext cx="866232" cy="1119177"/>
          </a:xfrm>
          <a:prstGeom prst="rect">
            <a:avLst/>
          </a:prstGeom>
          <a:noFill/>
          <a:ln>
            <a:noFill/>
          </a:ln>
        </p:spPr>
      </p:pic>
      <p:pic>
        <p:nvPicPr>
          <p:cNvPr id="356" name="Google Shape;356;p33"/>
          <p:cNvPicPr preferRelativeResize="0"/>
          <p:nvPr/>
        </p:nvPicPr>
        <p:blipFill rotWithShape="1">
          <a:blip r:embed="rId7">
            <a:alphaModFix/>
          </a:blip>
          <a:srcRect b="0" l="0" r="0" t="0"/>
          <a:stretch/>
        </p:blipFill>
        <p:spPr>
          <a:xfrm>
            <a:off x="9513468" y="5306667"/>
            <a:ext cx="2304255" cy="10983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4"/>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Ikaskuntzaren helburuak:</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Azaltzea nola erabiltzen den errepikapena sentsoreak programatzerakoan.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Produktua diseinatzeko diseinu irizpidea jarraitzea.</a:t>
            </a:r>
            <a:endParaRPr b="0" i="0" sz="3200" u="none" cap="none" strike="noStrike">
              <a:solidFill>
                <a:srgbClr val="505555"/>
              </a:solidFill>
              <a:latin typeface="Arial"/>
              <a:ea typeface="Arial"/>
              <a:cs typeface="Arial"/>
              <a:sym typeface="Arial"/>
            </a:endParaRPr>
          </a:p>
          <a:p>
            <a:pPr indent="-228600" lvl="0" marL="457200" marR="0" rtl="0" algn="l">
              <a:lnSpc>
                <a:spcPct val="114999"/>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Algoritmoak idaztea sentsoreak nola erabiliko diren erakusten dutenak.</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5"/>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Algoritmoak</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BALDIN ETA (IF)</a:t>
            </a:r>
            <a:r>
              <a:rPr b="0" i="0" lang="en-US" sz="3200" u="none" cap="none" strike="noStrike">
                <a:solidFill>
                  <a:srgbClr val="505555"/>
                </a:solidFill>
                <a:latin typeface="Arial"/>
                <a:ea typeface="Arial"/>
                <a:cs typeface="Arial"/>
                <a:sym typeface="Arial"/>
              </a:rPr>
              <a:t> ikasgela ilun dago , </a:t>
            </a:r>
            <a:endParaRPr b="0" i="0" sz="3200" u="none" cap="none" strike="noStrike">
              <a:solidFill>
                <a:srgbClr val="505555"/>
              </a:solidFill>
              <a:latin typeface="Arial"/>
              <a:ea typeface="Arial"/>
              <a:cs typeface="Arial"/>
              <a:sym typeface="Arial"/>
            </a:endParaRPr>
          </a:p>
          <a:p>
            <a:pPr indent="45720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ORDUAN (THEN) altsa eta besoak luzatu zure buruaren gainetik,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BESTELA (ELSE) jesarri.</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6"/>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Algoritmoak</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BALDIN ETA (IF) </a:t>
            </a:r>
            <a:r>
              <a:rPr b="0" i="0" lang="en-US" sz="3200" u="none" cap="none" strike="noStrike">
                <a:solidFill>
                  <a:srgbClr val="505555"/>
                </a:solidFill>
                <a:latin typeface="Arial"/>
                <a:ea typeface="Arial"/>
                <a:cs typeface="Arial"/>
                <a:sym typeface="Arial"/>
              </a:rPr>
              <a:t>ikasgela argi badago, </a:t>
            </a:r>
            <a:endParaRPr b="0" i="0" sz="3200" u="none" cap="none" strike="noStrike">
              <a:solidFill>
                <a:srgbClr val="505555"/>
              </a:solidFill>
              <a:latin typeface="Arial"/>
              <a:ea typeface="Arial"/>
              <a:cs typeface="Arial"/>
              <a:sym typeface="Arial"/>
            </a:endParaRPr>
          </a:p>
          <a:p>
            <a:pPr indent="45720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ORDUAN (THEN) zutitu eta agur egin,</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BESTELA (ELSE) oin bakarrean zutik egon.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7"/>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Algoritmoak</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Idatzi algoritmo bat beheko egitura erabiliz.</a:t>
            </a:r>
            <a:endParaRPr b="0" i="0" sz="3200" u="none" cap="none" strike="noStrike">
              <a:solidFill>
                <a:srgbClr val="505555"/>
              </a:solidFill>
              <a:latin typeface="Arial"/>
              <a:ea typeface="Arial"/>
              <a:cs typeface="Arial"/>
              <a:sym typeface="Arial"/>
            </a:endParaRPr>
          </a:p>
          <a:p>
            <a:pPr indent="-228600" lvl="0" marL="457200" marR="0" rtl="0" algn="l">
              <a:lnSpc>
                <a:spcPct val="114999"/>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BALDIN ETA (IF) </a:t>
            </a:r>
            <a:r>
              <a:rPr b="0" i="0" lang="en-US" sz="3200" u="none" cap="none" strike="noStrike">
                <a:solidFill>
                  <a:srgbClr val="505555"/>
                </a:solidFill>
                <a:latin typeface="Arial"/>
                <a:ea typeface="Arial"/>
                <a:cs typeface="Arial"/>
                <a:sym typeface="Arial"/>
              </a:rPr>
              <a:t>ikasgela ilun badago</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ORDUAN (THEN)</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BESTELA (ELSE)</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8"/>
          <p:cNvSpPr/>
          <p:nvPr/>
        </p:nvSpPr>
        <p:spPr>
          <a:xfrm>
            <a:off x="1012896" y="367400"/>
            <a:ext cx="73314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Kaleko argiak</a:t>
            </a:r>
            <a:endParaRPr b="1"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203200" lvl="0" marL="0" marR="0" rtl="0" algn="l">
              <a:lnSpc>
                <a:spcPct val="100000"/>
              </a:lnSpc>
              <a:spcBef>
                <a:spcPts val="0"/>
              </a:spcBef>
              <a:spcAft>
                <a:spcPts val="0"/>
              </a:spcAft>
              <a:buClr>
                <a:srgbClr val="505555"/>
              </a:buClr>
              <a:buSzPts val="3200"/>
              <a:buFont typeface="Arial"/>
              <a:buChar char="•"/>
            </a:pPr>
            <a:r>
              <a:rPr b="0" i="0" lang="en-US" sz="3200" u="none" cap="none" strike="noStrike">
                <a:solidFill>
                  <a:srgbClr val="505555"/>
                </a:solidFill>
                <a:latin typeface="Arial"/>
                <a:ea typeface="Arial"/>
                <a:cs typeface="Arial"/>
                <a:sym typeface="Arial"/>
              </a:rPr>
              <a:t> Bideo honetan gertatzen dena azaldu dezakezu? </a:t>
            </a:r>
            <a:r>
              <a:rPr b="0" i="0" lang="en-US" sz="3200" u="sng" cap="none" strike="noStrike">
                <a:solidFill>
                  <a:srgbClr val="000000"/>
                </a:solidFill>
                <a:latin typeface="Arial"/>
                <a:ea typeface="Arial"/>
                <a:cs typeface="Arial"/>
                <a:sym typeface="Arial"/>
                <a:hlinkClick r:id="rId3">
                  <a:extLst>
                    <a:ext uri="{A12FA001-AC4F-418D-AE19-62706E023703}">
                      <ahyp:hlinkClr val="tx"/>
                    </a:ext>
                  </a:extLst>
                </a:hlinkClick>
              </a:rPr>
              <a:t>https://www.youtube.com/watch?v=o0OJ5aTuEAY</a:t>
            </a:r>
            <a:endParaRPr b="0" i="0" sz="3200" u="none" cap="none" strike="noStrike">
              <a:solidFill>
                <a:srgbClr val="505555"/>
              </a:solidFill>
              <a:latin typeface="Arial"/>
              <a:ea typeface="Arial"/>
              <a:cs typeface="Arial"/>
              <a:sym typeface="Arial"/>
            </a:endParaRPr>
          </a:p>
          <a:p>
            <a:pPr indent="0" lvl="0" marL="0" marR="0" rtl="0" algn="l">
              <a:lnSpc>
                <a:spcPct val="100000"/>
              </a:lnSpc>
              <a:spcBef>
                <a:spcPts val="0"/>
              </a:spcBef>
              <a:spcAft>
                <a:spcPts val="0"/>
              </a:spcAft>
              <a:buClr>
                <a:srgbClr val="505555"/>
              </a:buClr>
              <a:buSzPts val="3200"/>
              <a:buFont typeface="Arial"/>
              <a:buNone/>
            </a:pPr>
            <a:r>
              <a:t/>
            </a:r>
            <a:endParaRPr b="0" i="0" sz="3200" u="none" cap="none" strike="noStrike">
              <a:solidFill>
                <a:srgbClr val="505555"/>
              </a:solidFill>
              <a:latin typeface="Arial"/>
              <a:ea typeface="Arial"/>
              <a:cs typeface="Arial"/>
              <a:sym typeface="Arial"/>
            </a:endParaRPr>
          </a:p>
          <a:p>
            <a:pPr indent="-203200" lvl="0" marL="0" marR="0" rtl="0" algn="l">
              <a:lnSpc>
                <a:spcPct val="100000"/>
              </a:lnSpc>
              <a:spcBef>
                <a:spcPts val="0"/>
              </a:spcBef>
              <a:spcAft>
                <a:spcPts val="0"/>
              </a:spcAft>
              <a:buClr>
                <a:srgbClr val="505555"/>
              </a:buClr>
              <a:buSzPts val="3200"/>
              <a:buFont typeface="Arial"/>
              <a:buChar char="•"/>
            </a:pPr>
            <a:r>
              <a:rPr b="0" i="0" lang="en-US" sz="3200" u="none" cap="none" strike="noStrike">
                <a:solidFill>
                  <a:srgbClr val="505555"/>
                </a:solidFill>
                <a:latin typeface="Arial"/>
                <a:ea typeface="Arial"/>
                <a:cs typeface="Arial"/>
                <a:sym typeface="Arial"/>
              </a:rPr>
              <a:t> Nola diseinatu dezakezu hori "erabaki kutxa" baten bidez?</a:t>
            </a:r>
            <a:endParaRPr b="0" i="0" sz="3200" u="none" cap="none" strike="noStrike">
              <a:solidFill>
                <a:srgbClr val="505555"/>
              </a:solidFill>
              <a:latin typeface="Arial"/>
              <a:ea typeface="Arial"/>
              <a:cs typeface="Arial"/>
              <a:sym typeface="Arial"/>
            </a:endParaRPr>
          </a:p>
        </p:txBody>
      </p:sp>
      <p:pic>
        <p:nvPicPr>
          <p:cNvPr descr="This solar lighting time lapse was done using the Canon 7D by Ben Mathews at Solar Concepts. It shows day turning into night with the LED lighting system turning on as the sun sets. Valen Light offer lighting systems which optimise spacing between light fittings allowing reduced number of lighting systems, saving capital outlay and reducing clutter making an aesthetically pleasing result for your community. Their Solar division Valen Solar optimise the solar output by using BOOST MPPT technology allowing the lighting systems to run all night every night including week long rain periods in the middle of winter." id="387" name="Google Shape;387;p38" title="Solar Street Lighting Time Lapse">
            <a:hlinkClick r:id="rId4"/>
          </p:cNvPr>
          <p:cNvPicPr preferRelativeResize="0"/>
          <p:nvPr/>
        </p:nvPicPr>
        <p:blipFill rotWithShape="1">
          <a:blip r:embed="rId5">
            <a:alphaModFix/>
          </a:blip>
          <a:srcRect b="0" l="0" r="0" t="0"/>
          <a:stretch/>
        </p:blipFill>
        <p:spPr>
          <a:xfrm>
            <a:off x="8504267" y="1320868"/>
            <a:ext cx="3065608" cy="226361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9"/>
          <p:cNvSpPr/>
          <p:nvPr/>
        </p:nvSpPr>
        <p:spPr>
          <a:xfrm>
            <a:off x="7633700" y="3612975"/>
            <a:ext cx="4272300" cy="27690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9"/>
          <p:cNvSpPr/>
          <p:nvPr/>
        </p:nvSpPr>
        <p:spPr>
          <a:xfrm>
            <a:off x="4314613" y="181500"/>
            <a:ext cx="3972300" cy="3222900"/>
          </a:xfrm>
          <a:prstGeom prst="diamond">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9"/>
          <p:cNvSpPr txBox="1"/>
          <p:nvPr/>
        </p:nvSpPr>
        <p:spPr>
          <a:xfrm>
            <a:off x="5363913" y="814825"/>
            <a:ext cx="1911300" cy="138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Questrial"/>
              <a:ea typeface="Questrial"/>
              <a:cs typeface="Questrial"/>
              <a:sym typeface="Questrial"/>
            </a:endParaRPr>
          </a:p>
        </p:txBody>
      </p:sp>
      <p:cxnSp>
        <p:nvCxnSpPr>
          <p:cNvPr id="396" name="Google Shape;396;p39"/>
          <p:cNvCxnSpPr>
            <a:stCxn id="394" idx="1"/>
            <a:endCxn id="397" idx="0"/>
          </p:cNvCxnSpPr>
          <p:nvPr/>
        </p:nvCxnSpPr>
        <p:spPr>
          <a:xfrm flipH="1">
            <a:off x="2422213" y="1792950"/>
            <a:ext cx="1892400" cy="1611600"/>
          </a:xfrm>
          <a:prstGeom prst="bentConnector2">
            <a:avLst/>
          </a:prstGeom>
          <a:noFill/>
          <a:ln cap="flat" cmpd="sng" w="38100">
            <a:solidFill>
              <a:schemeClr val="dk2"/>
            </a:solidFill>
            <a:prstDash val="solid"/>
            <a:round/>
            <a:headEnd len="sm" w="sm" type="none"/>
            <a:tailEnd len="med" w="med" type="stealth"/>
          </a:ln>
        </p:spPr>
      </p:cxnSp>
      <p:sp>
        <p:nvSpPr>
          <p:cNvPr id="398" name="Google Shape;398;p39"/>
          <p:cNvSpPr/>
          <p:nvPr/>
        </p:nvSpPr>
        <p:spPr>
          <a:xfrm>
            <a:off x="286025" y="3593175"/>
            <a:ext cx="4272300" cy="27690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9"/>
          <p:cNvSpPr txBox="1"/>
          <p:nvPr/>
        </p:nvSpPr>
        <p:spPr>
          <a:xfrm>
            <a:off x="332213" y="3404400"/>
            <a:ext cx="4179900" cy="5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Questrial"/>
              <a:ea typeface="Questrial"/>
              <a:cs typeface="Questrial"/>
              <a:sym typeface="Questrial"/>
            </a:endParaRPr>
          </a:p>
        </p:txBody>
      </p:sp>
      <p:sp>
        <p:nvSpPr>
          <p:cNvPr id="399" name="Google Shape;399;p39"/>
          <p:cNvSpPr txBox="1"/>
          <p:nvPr/>
        </p:nvSpPr>
        <p:spPr>
          <a:xfrm>
            <a:off x="3054549" y="1038825"/>
            <a:ext cx="1101825" cy="5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Bai</a:t>
            </a:r>
            <a:endParaRPr b="0" i="0" sz="3200" u="none" cap="none" strike="noStrike">
              <a:solidFill>
                <a:srgbClr val="000000"/>
              </a:solidFill>
              <a:latin typeface="Arial"/>
              <a:ea typeface="Arial"/>
              <a:cs typeface="Arial"/>
              <a:sym typeface="Arial"/>
            </a:endParaRPr>
          </a:p>
        </p:txBody>
      </p:sp>
      <p:cxnSp>
        <p:nvCxnSpPr>
          <p:cNvPr id="400" name="Google Shape;400;p39"/>
          <p:cNvCxnSpPr>
            <a:stCxn id="394" idx="3"/>
          </p:cNvCxnSpPr>
          <p:nvPr/>
        </p:nvCxnSpPr>
        <p:spPr>
          <a:xfrm>
            <a:off x="8286913" y="1792950"/>
            <a:ext cx="1513200" cy="1495500"/>
          </a:xfrm>
          <a:prstGeom prst="bentConnector3">
            <a:avLst>
              <a:gd fmla="val 100007" name="adj1"/>
            </a:avLst>
          </a:prstGeom>
          <a:noFill/>
          <a:ln cap="flat" cmpd="sng" w="38100">
            <a:solidFill>
              <a:schemeClr val="dk2"/>
            </a:solidFill>
            <a:prstDash val="solid"/>
            <a:round/>
            <a:headEnd len="sm" w="sm" type="none"/>
            <a:tailEnd len="med" w="med" type="stealth"/>
          </a:ln>
        </p:spPr>
      </p:cxnSp>
      <p:sp>
        <p:nvSpPr>
          <p:cNvPr id="401" name="Google Shape;401;p39"/>
          <p:cNvSpPr txBox="1"/>
          <p:nvPr/>
        </p:nvSpPr>
        <p:spPr>
          <a:xfrm>
            <a:off x="8675750" y="1038825"/>
            <a:ext cx="871200" cy="5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Ez</a:t>
            </a:r>
            <a:endParaRPr b="0" i="0" sz="3200" u="none" cap="none" strike="noStrike">
              <a:solidFill>
                <a:srgbClr val="000000"/>
              </a:solidFill>
              <a:latin typeface="Arial"/>
              <a:ea typeface="Arial"/>
              <a:cs typeface="Arial"/>
              <a:sym typeface="Arial"/>
            </a:endParaRPr>
          </a:p>
        </p:txBody>
      </p:sp>
      <p:sp>
        <p:nvSpPr>
          <p:cNvPr id="402" name="Google Shape;402;p39"/>
          <p:cNvSpPr txBox="1"/>
          <p:nvPr/>
        </p:nvSpPr>
        <p:spPr>
          <a:xfrm>
            <a:off x="498775" y="3990100"/>
            <a:ext cx="3657600" cy="206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Questrial"/>
              <a:ea typeface="Questrial"/>
              <a:cs typeface="Questrial"/>
              <a:sym typeface="Questrial"/>
            </a:endParaRPr>
          </a:p>
        </p:txBody>
      </p:sp>
      <p:sp>
        <p:nvSpPr>
          <p:cNvPr id="403" name="Google Shape;403;p39"/>
          <p:cNvSpPr txBox="1"/>
          <p:nvPr/>
        </p:nvSpPr>
        <p:spPr>
          <a:xfrm>
            <a:off x="7941050" y="3945525"/>
            <a:ext cx="3657600" cy="206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Questrial"/>
              <a:ea typeface="Questrial"/>
              <a:cs typeface="Questrial"/>
              <a:sym typeface="Questrial"/>
            </a:endParaRPr>
          </a:p>
        </p:txBody>
      </p:sp>
      <p:sp>
        <p:nvSpPr>
          <p:cNvPr id="404" name="Google Shape;404;p39"/>
          <p:cNvSpPr txBox="1"/>
          <p:nvPr/>
        </p:nvSpPr>
        <p:spPr>
          <a:xfrm>
            <a:off x="4941050" y="1099650"/>
            <a:ext cx="3000000" cy="138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 name="Shape 118"/>
        <p:cNvGrpSpPr/>
        <p:nvPr/>
      </p:nvGrpSpPr>
      <p:grpSpPr>
        <a:xfrm>
          <a:off x="0" y="0"/>
          <a:ext cx="0" cy="0"/>
          <a:chOff x="0" y="0"/>
          <a:chExt cx="0" cy="0"/>
        </a:xfrm>
      </p:grpSpPr>
      <p:grpSp>
        <p:nvGrpSpPr>
          <p:cNvPr id="119" name="Google Shape;119;p4"/>
          <p:cNvGrpSpPr/>
          <p:nvPr/>
        </p:nvGrpSpPr>
        <p:grpSpPr>
          <a:xfrm>
            <a:off x="686690" y="3141863"/>
            <a:ext cx="10884796" cy="989526"/>
            <a:chOff x="5320" y="818114"/>
            <a:chExt cx="10884796" cy="989526"/>
          </a:xfrm>
        </p:grpSpPr>
        <p:sp>
          <p:nvSpPr>
            <p:cNvPr id="120" name="Google Shape;120;p4"/>
            <p:cNvSpPr/>
            <p:nvPr/>
          </p:nvSpPr>
          <p:spPr>
            <a:xfrm>
              <a:off x="5320" y="818114"/>
              <a:ext cx="1649211" cy="989526"/>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txBox="1"/>
            <p:nvPr/>
          </p:nvSpPr>
          <p:spPr>
            <a:xfrm>
              <a:off x="34302" y="847096"/>
              <a:ext cx="1591247" cy="93156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ZER DIRA DATUAK?</a:t>
              </a:r>
              <a:endParaRPr/>
            </a:p>
          </p:txBody>
        </p:sp>
        <p:sp>
          <p:nvSpPr>
            <p:cNvPr id="122" name="Google Shape;122;p4"/>
            <p:cNvSpPr/>
            <p:nvPr/>
          </p:nvSpPr>
          <p:spPr>
            <a:xfrm>
              <a:off x="1819452" y="1108375"/>
              <a:ext cx="349632" cy="409004"/>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txBox="1"/>
            <p:nvPr/>
          </p:nvSpPr>
          <p:spPr>
            <a:xfrm>
              <a:off x="1819452" y="1190176"/>
              <a:ext cx="244742" cy="24540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24" name="Google Shape;124;p4"/>
            <p:cNvSpPr/>
            <p:nvPr/>
          </p:nvSpPr>
          <p:spPr>
            <a:xfrm>
              <a:off x="2314216" y="818114"/>
              <a:ext cx="1649211" cy="989526"/>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txBox="1"/>
            <p:nvPr/>
          </p:nvSpPr>
          <p:spPr>
            <a:xfrm>
              <a:off x="2343198" y="847096"/>
              <a:ext cx="1591247" cy="93156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DATUEN ALTXORRAREN BILA</a:t>
              </a:r>
              <a:endParaRPr/>
            </a:p>
          </p:txBody>
        </p:sp>
        <p:sp>
          <p:nvSpPr>
            <p:cNvPr id="126" name="Google Shape;126;p4"/>
            <p:cNvSpPr/>
            <p:nvPr/>
          </p:nvSpPr>
          <p:spPr>
            <a:xfrm>
              <a:off x="4128349" y="1108375"/>
              <a:ext cx="349632" cy="409004"/>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txBox="1"/>
            <p:nvPr/>
          </p:nvSpPr>
          <p:spPr>
            <a:xfrm>
              <a:off x="4128349" y="1190176"/>
              <a:ext cx="244742" cy="24540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28" name="Google Shape;128;p4"/>
            <p:cNvSpPr/>
            <p:nvPr/>
          </p:nvSpPr>
          <p:spPr>
            <a:xfrm>
              <a:off x="4623112" y="818114"/>
              <a:ext cx="1649211" cy="989526"/>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txBox="1"/>
            <p:nvPr/>
          </p:nvSpPr>
          <p:spPr>
            <a:xfrm>
              <a:off x="4652094" y="847096"/>
              <a:ext cx="1591247" cy="93156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SENTSOREDUN GAILUEN DISEINUA</a:t>
              </a:r>
              <a:endParaRPr/>
            </a:p>
          </p:txBody>
        </p:sp>
        <p:sp>
          <p:nvSpPr>
            <p:cNvPr id="130" name="Google Shape;130;p4"/>
            <p:cNvSpPr/>
            <p:nvPr/>
          </p:nvSpPr>
          <p:spPr>
            <a:xfrm>
              <a:off x="6437245" y="1108375"/>
              <a:ext cx="349632" cy="409004"/>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txBox="1"/>
            <p:nvPr/>
          </p:nvSpPr>
          <p:spPr>
            <a:xfrm>
              <a:off x="6437245" y="1190176"/>
              <a:ext cx="244742" cy="24540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32" name="Google Shape;132;p4"/>
            <p:cNvSpPr/>
            <p:nvPr/>
          </p:nvSpPr>
          <p:spPr>
            <a:xfrm>
              <a:off x="6932008" y="818114"/>
              <a:ext cx="1649211" cy="989526"/>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txBox="1"/>
            <p:nvPr/>
          </p:nvSpPr>
          <p:spPr>
            <a:xfrm>
              <a:off x="6960990" y="847096"/>
              <a:ext cx="1591247" cy="93156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DATUAK, BALDINTZAK ETA HAUTAPENA</a:t>
              </a:r>
              <a:endParaRPr/>
            </a:p>
          </p:txBody>
        </p:sp>
        <p:sp>
          <p:nvSpPr>
            <p:cNvPr id="134" name="Google Shape;134;p4"/>
            <p:cNvSpPr/>
            <p:nvPr/>
          </p:nvSpPr>
          <p:spPr>
            <a:xfrm>
              <a:off x="8746141" y="1108375"/>
              <a:ext cx="349632" cy="409004"/>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txBox="1"/>
            <p:nvPr/>
          </p:nvSpPr>
          <p:spPr>
            <a:xfrm>
              <a:off x="8746141" y="1190176"/>
              <a:ext cx="244742" cy="24540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36" name="Google Shape;136;p4"/>
            <p:cNvSpPr/>
            <p:nvPr/>
          </p:nvSpPr>
          <p:spPr>
            <a:xfrm>
              <a:off x="9240905" y="818114"/>
              <a:ext cx="1649211" cy="989526"/>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txBox="1"/>
            <p:nvPr/>
          </p:nvSpPr>
          <p:spPr>
            <a:xfrm>
              <a:off x="9269887" y="847096"/>
              <a:ext cx="1591247" cy="93156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LAGUNTZAILE DIGITALAK</a:t>
              </a:r>
              <a:endParaRPr/>
            </a:p>
          </p:txBody>
        </p:sp>
      </p:grpSp>
      <p:pic>
        <p:nvPicPr>
          <p:cNvPr id="138" name="Google Shape;138;p4"/>
          <p:cNvPicPr preferRelativeResize="0"/>
          <p:nvPr/>
        </p:nvPicPr>
        <p:blipFill rotWithShape="1">
          <a:blip r:embed="rId3">
            <a:alphaModFix/>
          </a:blip>
          <a:srcRect b="0" l="0" r="0" t="0"/>
          <a:stretch/>
        </p:blipFill>
        <p:spPr>
          <a:xfrm>
            <a:off x="4622687" y="717889"/>
            <a:ext cx="2304255" cy="1098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0"/>
          <p:cNvSpPr/>
          <p:nvPr/>
        </p:nvSpPr>
        <p:spPr>
          <a:xfrm>
            <a:off x="7633700" y="3612975"/>
            <a:ext cx="4272300" cy="27690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0"/>
          <p:cNvSpPr/>
          <p:nvPr/>
        </p:nvSpPr>
        <p:spPr>
          <a:xfrm>
            <a:off x="4314613" y="181500"/>
            <a:ext cx="3972300" cy="3222900"/>
          </a:xfrm>
          <a:prstGeom prst="diamond">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0"/>
          <p:cNvSpPr txBox="1"/>
          <p:nvPr/>
        </p:nvSpPr>
        <p:spPr>
          <a:xfrm>
            <a:off x="5363913" y="814825"/>
            <a:ext cx="1911300" cy="138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Questrial"/>
              <a:ea typeface="Questrial"/>
              <a:cs typeface="Questrial"/>
              <a:sym typeface="Questrial"/>
            </a:endParaRPr>
          </a:p>
        </p:txBody>
      </p:sp>
      <p:cxnSp>
        <p:nvCxnSpPr>
          <p:cNvPr id="413" name="Google Shape;413;p40"/>
          <p:cNvCxnSpPr>
            <a:stCxn id="411" idx="1"/>
            <a:endCxn id="414" idx="0"/>
          </p:cNvCxnSpPr>
          <p:nvPr/>
        </p:nvCxnSpPr>
        <p:spPr>
          <a:xfrm flipH="1">
            <a:off x="2422213" y="1792950"/>
            <a:ext cx="1892400" cy="1611600"/>
          </a:xfrm>
          <a:prstGeom prst="bentConnector2">
            <a:avLst/>
          </a:prstGeom>
          <a:noFill/>
          <a:ln cap="flat" cmpd="sng" w="38100">
            <a:solidFill>
              <a:schemeClr val="dk2"/>
            </a:solidFill>
            <a:prstDash val="solid"/>
            <a:round/>
            <a:headEnd len="sm" w="sm" type="none"/>
            <a:tailEnd len="med" w="med" type="stealth"/>
          </a:ln>
        </p:spPr>
      </p:cxnSp>
      <p:sp>
        <p:nvSpPr>
          <p:cNvPr id="415" name="Google Shape;415;p40"/>
          <p:cNvSpPr/>
          <p:nvPr/>
        </p:nvSpPr>
        <p:spPr>
          <a:xfrm>
            <a:off x="286025" y="3593175"/>
            <a:ext cx="4272300" cy="27690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0"/>
          <p:cNvSpPr txBox="1"/>
          <p:nvPr/>
        </p:nvSpPr>
        <p:spPr>
          <a:xfrm>
            <a:off x="332213" y="3404400"/>
            <a:ext cx="4179900" cy="5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Questrial"/>
              <a:ea typeface="Questrial"/>
              <a:cs typeface="Questrial"/>
              <a:sym typeface="Questrial"/>
            </a:endParaRPr>
          </a:p>
        </p:txBody>
      </p:sp>
      <p:cxnSp>
        <p:nvCxnSpPr>
          <p:cNvPr id="416" name="Google Shape;416;p40"/>
          <p:cNvCxnSpPr>
            <a:stCxn id="411" idx="3"/>
          </p:cNvCxnSpPr>
          <p:nvPr/>
        </p:nvCxnSpPr>
        <p:spPr>
          <a:xfrm>
            <a:off x="8286913" y="1792950"/>
            <a:ext cx="1513200" cy="1495500"/>
          </a:xfrm>
          <a:prstGeom prst="bentConnector3">
            <a:avLst>
              <a:gd fmla="val 100007" name="adj1"/>
            </a:avLst>
          </a:prstGeom>
          <a:noFill/>
          <a:ln cap="flat" cmpd="sng" w="38100">
            <a:solidFill>
              <a:schemeClr val="dk2"/>
            </a:solidFill>
            <a:prstDash val="solid"/>
            <a:round/>
            <a:headEnd len="sm" w="sm" type="none"/>
            <a:tailEnd len="med" w="med" type="stealth"/>
          </a:ln>
        </p:spPr>
      </p:cxnSp>
      <p:sp>
        <p:nvSpPr>
          <p:cNvPr id="417" name="Google Shape;417;p40"/>
          <p:cNvSpPr txBox="1"/>
          <p:nvPr/>
        </p:nvSpPr>
        <p:spPr>
          <a:xfrm>
            <a:off x="8675750" y="1038825"/>
            <a:ext cx="871200" cy="5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Ez</a:t>
            </a:r>
            <a:endParaRPr b="0" i="0" sz="1400" u="none" cap="none" strike="noStrike">
              <a:solidFill>
                <a:srgbClr val="000000"/>
              </a:solidFill>
              <a:latin typeface="Arial"/>
              <a:ea typeface="Arial"/>
              <a:cs typeface="Arial"/>
              <a:sym typeface="Arial"/>
            </a:endParaRPr>
          </a:p>
        </p:txBody>
      </p:sp>
      <p:sp>
        <p:nvSpPr>
          <p:cNvPr id="418" name="Google Shape;418;p40"/>
          <p:cNvSpPr txBox="1"/>
          <p:nvPr/>
        </p:nvSpPr>
        <p:spPr>
          <a:xfrm>
            <a:off x="498775" y="3990100"/>
            <a:ext cx="3657600" cy="206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Questrial"/>
              <a:ea typeface="Questrial"/>
              <a:cs typeface="Questrial"/>
              <a:sym typeface="Questrial"/>
            </a:endParaRPr>
          </a:p>
        </p:txBody>
      </p:sp>
      <p:sp>
        <p:nvSpPr>
          <p:cNvPr id="419" name="Google Shape;419;p40"/>
          <p:cNvSpPr txBox="1"/>
          <p:nvPr/>
        </p:nvSpPr>
        <p:spPr>
          <a:xfrm>
            <a:off x="7941050" y="3945525"/>
            <a:ext cx="3657600" cy="206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Questrial"/>
              <a:ea typeface="Questrial"/>
              <a:cs typeface="Questrial"/>
              <a:sym typeface="Questrial"/>
            </a:endParaRPr>
          </a:p>
        </p:txBody>
      </p:sp>
      <p:sp>
        <p:nvSpPr>
          <p:cNvPr id="420" name="Google Shape;420;p40"/>
          <p:cNvSpPr txBox="1"/>
          <p:nvPr/>
        </p:nvSpPr>
        <p:spPr>
          <a:xfrm>
            <a:off x="4941050" y="1099650"/>
            <a:ext cx="3000000" cy="138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0"/>
          <p:cNvSpPr txBox="1"/>
          <p:nvPr/>
        </p:nvSpPr>
        <p:spPr>
          <a:xfrm>
            <a:off x="5167750" y="1191500"/>
            <a:ext cx="2296800" cy="112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Ilun dago?</a:t>
            </a:r>
            <a:endParaRPr b="0" i="0" sz="2600" u="none" cap="none" strike="noStrike">
              <a:solidFill>
                <a:srgbClr val="000000"/>
              </a:solidFill>
              <a:latin typeface="Arial"/>
              <a:ea typeface="Arial"/>
              <a:cs typeface="Arial"/>
              <a:sym typeface="Arial"/>
            </a:endParaRPr>
          </a:p>
        </p:txBody>
      </p:sp>
      <p:sp>
        <p:nvSpPr>
          <p:cNvPr id="422" name="Google Shape;422;p40"/>
          <p:cNvSpPr txBox="1"/>
          <p:nvPr/>
        </p:nvSpPr>
        <p:spPr>
          <a:xfrm>
            <a:off x="498775" y="3990100"/>
            <a:ext cx="3657600" cy="206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Piztu kaleko argiak</a:t>
            </a:r>
            <a:endParaRPr b="0" i="0" sz="1400" u="none" cap="none" strike="noStrike">
              <a:solidFill>
                <a:srgbClr val="000000"/>
              </a:solidFill>
              <a:latin typeface="Arial"/>
              <a:ea typeface="Arial"/>
              <a:cs typeface="Arial"/>
              <a:sym typeface="Arial"/>
            </a:endParaRPr>
          </a:p>
        </p:txBody>
      </p:sp>
      <p:sp>
        <p:nvSpPr>
          <p:cNvPr id="423" name="Google Shape;423;p40"/>
          <p:cNvSpPr txBox="1"/>
          <p:nvPr/>
        </p:nvSpPr>
        <p:spPr>
          <a:xfrm>
            <a:off x="7941050" y="3945525"/>
            <a:ext cx="3657600" cy="206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Amatatu kaleko argiak</a:t>
            </a:r>
            <a:endParaRPr b="0" i="0" sz="1400" u="none" cap="none" strike="noStrike">
              <a:solidFill>
                <a:srgbClr val="000000"/>
              </a:solidFill>
              <a:latin typeface="Arial"/>
              <a:ea typeface="Arial"/>
              <a:cs typeface="Arial"/>
              <a:sym typeface="Arial"/>
            </a:endParaRPr>
          </a:p>
        </p:txBody>
      </p:sp>
      <p:sp>
        <p:nvSpPr>
          <p:cNvPr id="424" name="Google Shape;424;p40"/>
          <p:cNvSpPr txBox="1"/>
          <p:nvPr/>
        </p:nvSpPr>
        <p:spPr>
          <a:xfrm>
            <a:off x="3054549" y="1038825"/>
            <a:ext cx="1101825" cy="5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Bai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1"/>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Algoritmoa aldatu al da?</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BALDIN ETA </a:t>
            </a:r>
            <a:r>
              <a:rPr b="0" i="0" lang="en-US" sz="3200" u="none" cap="none" strike="noStrike">
                <a:solidFill>
                  <a:srgbClr val="505555"/>
                </a:solidFill>
                <a:latin typeface="Arial"/>
                <a:ea typeface="Arial"/>
                <a:cs typeface="Arial"/>
                <a:sym typeface="Arial"/>
              </a:rPr>
              <a:t>gela argi bada, </a:t>
            </a:r>
            <a:endParaRPr b="0" i="0" sz="3200" u="none" cap="none" strike="noStrike">
              <a:solidFill>
                <a:srgbClr val="505555"/>
              </a:solidFill>
              <a:latin typeface="Arial"/>
              <a:ea typeface="Arial"/>
              <a:cs typeface="Arial"/>
              <a:sym typeface="Arial"/>
            </a:endParaRPr>
          </a:p>
          <a:p>
            <a:pPr indent="45720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agurtu eskuarekin,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BESTELA </a:t>
            </a:r>
            <a:r>
              <a:rPr b="0" i="0" lang="en-US" sz="3200" u="none" cap="none" strike="noStrike">
                <a:solidFill>
                  <a:srgbClr val="505555"/>
                </a:solidFill>
                <a:latin typeface="Arial"/>
                <a:ea typeface="Arial"/>
                <a:cs typeface="Arial"/>
                <a:sym typeface="Arial"/>
              </a:rPr>
              <a:t>oin bakarrean zutik egon.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2"/>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Algoritmoa aldatu al da?</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0" lvl="0" marL="0" marR="0" rtl="0" algn="l">
              <a:lnSpc>
                <a:spcPct val="114999"/>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BALDIN ETA </a:t>
            </a:r>
            <a:r>
              <a:rPr b="0" i="0" lang="en-US" sz="3200" u="none" cap="none" strike="noStrike">
                <a:solidFill>
                  <a:srgbClr val="505555"/>
                </a:solidFill>
                <a:latin typeface="Arial"/>
                <a:ea typeface="Arial"/>
                <a:cs typeface="Arial"/>
                <a:sym typeface="Arial"/>
              </a:rPr>
              <a:t>gela argi bada, </a:t>
            </a:r>
            <a:endParaRPr b="0" i="0" sz="3200" u="none" cap="none" strike="noStrike">
              <a:solidFill>
                <a:srgbClr val="505555"/>
              </a:solidFill>
              <a:latin typeface="Arial"/>
              <a:ea typeface="Arial"/>
              <a:cs typeface="Arial"/>
              <a:sym typeface="Arial"/>
            </a:endParaRPr>
          </a:p>
          <a:p>
            <a:pPr indent="45720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agurtu eskuarekin,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BESTELA </a:t>
            </a:r>
            <a:r>
              <a:rPr b="0" i="0" lang="en-US" sz="3200" u="none" cap="none" strike="noStrike">
                <a:solidFill>
                  <a:srgbClr val="505555"/>
                </a:solidFill>
                <a:latin typeface="Arial"/>
                <a:ea typeface="Arial"/>
                <a:cs typeface="Arial"/>
                <a:sym typeface="Arial"/>
              </a:rPr>
              <a:t>oin bakarrean zutik egon.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3"/>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Asmatzailea izan </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Diseinatu baldintzak:</a:t>
            </a:r>
            <a:endParaRPr b="0" i="0" sz="3200" u="none" cap="none" strike="noStrike">
              <a:solidFill>
                <a:srgbClr val="505555"/>
              </a:solidFill>
              <a:latin typeface="Arial"/>
              <a:ea typeface="Arial"/>
              <a:cs typeface="Arial"/>
              <a:sym typeface="Arial"/>
            </a:endParaRPr>
          </a:p>
          <a:p>
            <a:pPr indent="-431800" lvl="1" marL="9144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9-11 urte artekoentzako gailua</a:t>
            </a:r>
            <a:endParaRPr b="0" i="0" sz="3200" u="none" cap="none" strike="noStrike">
              <a:solidFill>
                <a:srgbClr val="505555"/>
              </a:solidFill>
              <a:latin typeface="Arial"/>
              <a:ea typeface="Arial"/>
              <a:cs typeface="Arial"/>
              <a:sym typeface="Arial"/>
            </a:endParaRPr>
          </a:p>
          <a:p>
            <a:pPr indent="-431800" lvl="1" marL="9144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Sentsorea du</a:t>
            </a:r>
            <a:endParaRPr b="0" i="0" sz="3200" u="none" cap="none" strike="noStrike">
              <a:solidFill>
                <a:srgbClr val="505555"/>
              </a:solidFill>
              <a:latin typeface="Arial"/>
              <a:ea typeface="Arial"/>
              <a:cs typeface="Arial"/>
              <a:sym typeface="Arial"/>
            </a:endParaRPr>
          </a:p>
          <a:p>
            <a:pPr indent="-431800" lvl="1" marL="9144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Zerbait egiten du aldaketa nabaritzen duenean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Diseinuak algoritmoa izan behar du azalduz sentsorea nola erabiliko den.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4"/>
          <p:cNvSpPr txBox="1"/>
          <p:nvPr>
            <p:ph type="title"/>
          </p:nvPr>
        </p:nvSpPr>
        <p:spPr>
          <a:xfrm>
            <a:off x="824628" y="358342"/>
            <a:ext cx="10135800" cy="558600"/>
          </a:xfrm>
          <a:prstGeom prst="rect">
            <a:avLst/>
          </a:prstGeom>
          <a:noFill/>
          <a:ln>
            <a:noFill/>
          </a:ln>
        </p:spPr>
        <p:txBody>
          <a:bodyPr anchorCtr="0" anchor="t" bIns="0" lIns="0" spcFirstLastPara="1" rIns="0" wrap="square" tIns="0">
            <a:noAutofit/>
          </a:bodyPr>
          <a:lstStyle/>
          <a:p>
            <a:pPr indent="0" lvl="0" marL="0" rtl="0" algn="ctr">
              <a:lnSpc>
                <a:spcPct val="106650"/>
              </a:lnSpc>
              <a:spcBef>
                <a:spcPts val="0"/>
              </a:spcBef>
              <a:spcAft>
                <a:spcPts val="0"/>
              </a:spcAft>
              <a:buSzPts val="4000"/>
              <a:buNone/>
            </a:pPr>
            <a:r>
              <a:rPr lang="en-US" u="sng">
                <a:latin typeface="Arial"/>
                <a:ea typeface="Arial"/>
                <a:cs typeface="Arial"/>
                <a:sym typeface="Arial"/>
              </a:rPr>
              <a:t>Sentsoredun gailuaren planifikazioa orria</a:t>
            </a:r>
            <a:endParaRPr u="sng">
              <a:latin typeface="Arial"/>
              <a:ea typeface="Arial"/>
              <a:cs typeface="Arial"/>
              <a:sym typeface="Arial"/>
            </a:endParaRPr>
          </a:p>
        </p:txBody>
      </p:sp>
      <p:sp>
        <p:nvSpPr>
          <p:cNvPr id="449" name="Google Shape;449;p44"/>
          <p:cNvSpPr/>
          <p:nvPr/>
        </p:nvSpPr>
        <p:spPr>
          <a:xfrm>
            <a:off x="487168" y="1323275"/>
            <a:ext cx="6105000" cy="5227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4"/>
          <p:cNvSpPr/>
          <p:nvPr/>
        </p:nvSpPr>
        <p:spPr>
          <a:xfrm>
            <a:off x="6839002" y="3773464"/>
            <a:ext cx="3930900" cy="27660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4"/>
          <p:cNvSpPr/>
          <p:nvPr/>
        </p:nvSpPr>
        <p:spPr>
          <a:xfrm>
            <a:off x="6838999" y="1266205"/>
            <a:ext cx="3930900" cy="24462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4"/>
          <p:cNvSpPr txBox="1"/>
          <p:nvPr/>
        </p:nvSpPr>
        <p:spPr>
          <a:xfrm>
            <a:off x="2131275" y="1323275"/>
            <a:ext cx="3491700" cy="334500"/>
          </a:xfrm>
          <a:prstGeom prst="rect">
            <a:avLst/>
          </a:prstGeom>
          <a:noFill/>
          <a:ln>
            <a:noFill/>
          </a:ln>
        </p:spPr>
        <p:txBody>
          <a:bodyPr anchorCtr="0" anchor="t" bIns="91425" lIns="91425" spcFirstLastPara="1" rIns="9337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sng" cap="none" strike="noStrike">
                <a:solidFill>
                  <a:srgbClr val="000000"/>
                </a:solidFill>
                <a:latin typeface="Arial"/>
                <a:ea typeface="Arial"/>
                <a:cs typeface="Arial"/>
                <a:sym typeface="Arial"/>
              </a:rPr>
              <a:t>Nire diseinua</a:t>
            </a:r>
            <a:endParaRPr b="0" i="0" sz="1400" u="none" cap="none" strike="noStrike">
              <a:solidFill>
                <a:srgbClr val="000000"/>
              </a:solidFill>
              <a:latin typeface="Arial"/>
              <a:ea typeface="Arial"/>
              <a:cs typeface="Arial"/>
              <a:sym typeface="Arial"/>
            </a:endParaRPr>
          </a:p>
        </p:txBody>
      </p:sp>
      <p:sp>
        <p:nvSpPr>
          <p:cNvPr id="453" name="Google Shape;453;p44"/>
          <p:cNvSpPr txBox="1"/>
          <p:nvPr/>
        </p:nvSpPr>
        <p:spPr>
          <a:xfrm>
            <a:off x="7058599" y="3727168"/>
            <a:ext cx="3491700" cy="334500"/>
          </a:xfrm>
          <a:prstGeom prst="rect">
            <a:avLst/>
          </a:prstGeom>
          <a:noFill/>
          <a:ln>
            <a:noFill/>
          </a:ln>
        </p:spPr>
        <p:txBody>
          <a:bodyPr anchorCtr="0" anchor="t" bIns="91425" lIns="91425" spcFirstLastPara="1" rIns="9337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sng" cap="none" strike="noStrike">
                <a:solidFill>
                  <a:srgbClr val="000000"/>
                </a:solidFill>
                <a:latin typeface="Arial"/>
                <a:ea typeface="Arial"/>
                <a:cs typeface="Arial"/>
                <a:sym typeface="Arial"/>
              </a:rPr>
              <a:t>Nire algoritmoa</a:t>
            </a:r>
            <a:endParaRPr b="0" i="0" sz="1400" u="none" cap="none" strike="noStrike">
              <a:solidFill>
                <a:srgbClr val="000000"/>
              </a:solidFill>
              <a:latin typeface="Arial"/>
              <a:ea typeface="Arial"/>
              <a:cs typeface="Arial"/>
              <a:sym typeface="Arial"/>
            </a:endParaRPr>
          </a:p>
        </p:txBody>
      </p:sp>
      <p:sp>
        <p:nvSpPr>
          <p:cNvPr id="454" name="Google Shape;454;p44"/>
          <p:cNvSpPr txBox="1"/>
          <p:nvPr/>
        </p:nvSpPr>
        <p:spPr>
          <a:xfrm>
            <a:off x="6838999" y="1163063"/>
            <a:ext cx="3828300" cy="219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sng" cap="none" strike="noStrike">
                <a:solidFill>
                  <a:srgbClr val="000000"/>
                </a:solidFill>
                <a:latin typeface="Arial"/>
                <a:ea typeface="Arial"/>
                <a:cs typeface="Arial"/>
                <a:sym typeface="Arial"/>
              </a:rPr>
              <a:t>Diseinuaren baldintzak</a:t>
            </a:r>
            <a:endParaRPr b="0" i="0" sz="1400" u="none" cap="none" strike="noStrike">
              <a:solidFill>
                <a:srgbClr val="000000"/>
              </a:solidFill>
              <a:latin typeface="Arial"/>
              <a:ea typeface="Arial"/>
              <a:cs typeface="Arial"/>
              <a:sym typeface="Arial"/>
            </a:endParaRPr>
          </a:p>
          <a:p>
            <a:pPr indent="0" lvl="1" marL="482600" marR="0" rtl="0" algn="l">
              <a:lnSpc>
                <a:spcPct val="115000"/>
              </a:lnSpc>
              <a:spcBef>
                <a:spcPts val="0"/>
              </a:spcBef>
              <a:spcAft>
                <a:spcPts val="0"/>
              </a:spcAft>
              <a:buClr>
                <a:srgbClr val="000000"/>
              </a:buClr>
              <a:buSzPts val="2200"/>
              <a:buFont typeface="Arial"/>
              <a:buNone/>
            </a:pPr>
            <a:r>
              <a:rPr b="0" i="0" lang="en-US" sz="2000" u="none" cap="none" strike="noStrike">
                <a:solidFill>
                  <a:srgbClr val="505555"/>
                </a:solidFill>
                <a:latin typeface="Arial"/>
                <a:ea typeface="Arial"/>
                <a:cs typeface="Arial"/>
                <a:sym typeface="Arial"/>
              </a:rPr>
              <a:t>- 9-11 urte artekoentzako gailua</a:t>
            </a:r>
            <a:endParaRPr b="0" i="0" sz="2000" u="none" cap="none" strike="noStrike">
              <a:solidFill>
                <a:srgbClr val="000000"/>
              </a:solidFill>
              <a:latin typeface="Arial"/>
              <a:ea typeface="Arial"/>
              <a:cs typeface="Arial"/>
              <a:sym typeface="Arial"/>
            </a:endParaRPr>
          </a:p>
          <a:p>
            <a:pPr indent="0" lvl="1" marL="482600" marR="0" rtl="0" algn="l">
              <a:lnSpc>
                <a:spcPct val="114999"/>
              </a:lnSpc>
              <a:spcBef>
                <a:spcPts val="0"/>
              </a:spcBef>
              <a:spcAft>
                <a:spcPts val="0"/>
              </a:spcAft>
              <a:buClr>
                <a:srgbClr val="000000"/>
              </a:buClr>
              <a:buSzPts val="2200"/>
              <a:buFont typeface="Arial"/>
              <a:buNone/>
            </a:pPr>
            <a:r>
              <a:rPr b="0" i="0" lang="en-US" sz="2000" u="none" cap="none" strike="noStrike">
                <a:solidFill>
                  <a:srgbClr val="505555"/>
                </a:solidFill>
                <a:latin typeface="Arial"/>
                <a:ea typeface="Arial"/>
                <a:cs typeface="Arial"/>
                <a:sym typeface="Arial"/>
              </a:rPr>
              <a:t>- Sentsorea du</a:t>
            </a:r>
            <a:endParaRPr b="0" i="0" sz="2000" u="none" cap="none" strike="noStrike">
              <a:solidFill>
                <a:srgbClr val="000000"/>
              </a:solidFill>
              <a:latin typeface="Arial"/>
              <a:ea typeface="Arial"/>
              <a:cs typeface="Arial"/>
              <a:sym typeface="Arial"/>
            </a:endParaRPr>
          </a:p>
          <a:p>
            <a:pPr indent="0" lvl="1" marL="482600" marR="0" rtl="0" algn="l">
              <a:lnSpc>
                <a:spcPct val="114999"/>
              </a:lnSpc>
              <a:spcBef>
                <a:spcPts val="0"/>
              </a:spcBef>
              <a:spcAft>
                <a:spcPts val="0"/>
              </a:spcAft>
              <a:buClr>
                <a:srgbClr val="000000"/>
              </a:buClr>
              <a:buSzPts val="2200"/>
              <a:buFont typeface="Arial"/>
              <a:buNone/>
            </a:pPr>
            <a:r>
              <a:rPr b="0" i="0" lang="en-US" sz="2000" u="none" cap="none" strike="noStrike">
                <a:solidFill>
                  <a:srgbClr val="505555"/>
                </a:solidFill>
                <a:latin typeface="Arial"/>
                <a:ea typeface="Arial"/>
                <a:cs typeface="Arial"/>
                <a:sym typeface="Arial"/>
              </a:rPr>
              <a:t>- Zerbait egiten du aldaketa nabaritzen duenean</a:t>
            </a:r>
            <a:endParaRPr b="0" i="0" sz="2000" u="none" cap="none" strike="noStrike">
              <a:solidFill>
                <a:srgbClr val="000000"/>
              </a:solidFill>
              <a:latin typeface="Arial"/>
              <a:ea typeface="Arial"/>
              <a:cs typeface="Arial"/>
              <a:sym typeface="Arial"/>
            </a:endParaRPr>
          </a:p>
          <a:p>
            <a:pPr indent="-228600" lvl="0" marL="457200" marR="0" rtl="0" algn="l">
              <a:lnSpc>
                <a:spcPct val="114999"/>
              </a:lnSpc>
              <a:spcBef>
                <a:spcPts val="0"/>
              </a:spcBef>
              <a:spcAft>
                <a:spcPts val="0"/>
              </a:spcAft>
              <a:buClr>
                <a:srgbClr val="505555"/>
              </a:buClr>
              <a:buSzPts val="2200"/>
              <a:buFont typeface="Questrial"/>
              <a:buNone/>
            </a:pPr>
            <a:r>
              <a:t/>
            </a:r>
            <a:endParaRPr b="0" i="0" sz="2200" u="none" cap="none" strike="noStrike">
              <a:solidFill>
                <a:srgbClr val="505555"/>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5"/>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Zure diseinuaren aurkezpena</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Aurkeztu zure diseinua zure taldekideen artean.</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Azaldu nola betetzen dituen diseinuaren baldintzak.</a:t>
            </a:r>
            <a:endParaRPr b="0" i="0" sz="3200" u="none" cap="none" strike="noStrike">
              <a:solidFill>
                <a:srgbClr val="505555"/>
              </a:solidFill>
              <a:latin typeface="Arial"/>
              <a:ea typeface="Arial"/>
              <a:cs typeface="Arial"/>
              <a:sym typeface="Arial"/>
            </a:endParaRPr>
          </a:p>
          <a:p>
            <a:pPr indent="-431800" lvl="0" marL="457200" marR="0" rtl="0" algn="l">
              <a:lnSpc>
                <a:spcPct val="114999"/>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Identifikatu nola erabili </a:t>
            </a:r>
            <a:r>
              <a:rPr b="0" i="0" lang="en-US" sz="3200" u="none" cap="none" strike="noStrike">
                <a:solidFill>
                  <a:srgbClr val="505555"/>
                </a:solidFill>
                <a:latin typeface="Arial"/>
                <a:ea typeface="Arial"/>
                <a:cs typeface="Arial"/>
                <a:sym typeface="Arial"/>
              </a:rPr>
              <a:t>dituzun</a:t>
            </a:r>
            <a:r>
              <a:rPr b="0" i="0" lang="en-US" sz="3200" u="none" cap="none" strike="noStrike">
                <a:solidFill>
                  <a:srgbClr val="505555"/>
                </a:solidFill>
                <a:latin typeface="Arial"/>
                <a:ea typeface="Arial"/>
                <a:cs typeface="Arial"/>
                <a:sym typeface="Arial"/>
              </a:rPr>
              <a:t> aukera eta errepikapena zure algoritmoan.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6"/>
          <p:cNvSpPr txBox="1"/>
          <p:nvPr>
            <p:ph type="title"/>
          </p:nvPr>
        </p:nvSpPr>
        <p:spPr>
          <a:xfrm>
            <a:off x="824628" y="358342"/>
            <a:ext cx="10135800" cy="558600"/>
          </a:xfrm>
          <a:prstGeom prst="rect">
            <a:avLst/>
          </a:prstGeom>
          <a:noFill/>
          <a:ln>
            <a:noFill/>
          </a:ln>
        </p:spPr>
        <p:txBody>
          <a:bodyPr anchorCtr="0" anchor="t" bIns="0" lIns="0" spcFirstLastPara="1" rIns="0" wrap="square" tIns="0">
            <a:noAutofit/>
          </a:bodyPr>
          <a:lstStyle/>
          <a:p>
            <a:pPr indent="0" lvl="0" marL="0" rtl="0" algn="ctr">
              <a:lnSpc>
                <a:spcPct val="106650"/>
              </a:lnSpc>
              <a:spcBef>
                <a:spcPts val="0"/>
              </a:spcBef>
              <a:spcAft>
                <a:spcPts val="0"/>
              </a:spcAft>
              <a:buSzPts val="4000"/>
              <a:buNone/>
            </a:pPr>
            <a:r>
              <a:rPr lang="en-US" u="sng">
                <a:latin typeface="Arial"/>
                <a:ea typeface="Arial"/>
                <a:cs typeface="Arial"/>
                <a:sym typeface="Arial"/>
              </a:rPr>
              <a:t>Sentsoredun gailuaren ebaluazio orria</a:t>
            </a:r>
            <a:endParaRPr u="sng">
              <a:latin typeface="Arial"/>
              <a:ea typeface="Arial"/>
              <a:cs typeface="Arial"/>
              <a:sym typeface="Arial"/>
            </a:endParaRPr>
          </a:p>
        </p:txBody>
      </p:sp>
      <p:graphicFrame>
        <p:nvGraphicFramePr>
          <p:cNvPr id="467" name="Google Shape;467;p46"/>
          <p:cNvGraphicFramePr/>
          <p:nvPr/>
        </p:nvGraphicFramePr>
        <p:xfrm>
          <a:off x="552482" y="1118768"/>
          <a:ext cx="3000000" cy="3000000"/>
        </p:xfrm>
        <a:graphic>
          <a:graphicData uri="http://schemas.openxmlformats.org/drawingml/2006/table">
            <a:tbl>
              <a:tblPr>
                <a:noFill/>
                <a:tableStyleId>{DCFF985E-5790-4DBC-843D-CACD14B24E46}</a:tableStyleId>
              </a:tblPr>
              <a:tblGrid>
                <a:gridCol w="2571750"/>
                <a:gridCol w="5579950"/>
                <a:gridCol w="1067650"/>
                <a:gridCol w="1067650"/>
              </a:tblGrid>
              <a:tr h="381000">
                <a:tc gridSpan="2">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Ebaluatzeko galderak</a:t>
                      </a:r>
                      <a:endParaRPr sz="2200" u="none" cap="none" strike="noStrike">
                        <a:latin typeface="Arial"/>
                        <a:ea typeface="Arial"/>
                        <a:cs typeface="Arial"/>
                        <a:sym typeface="Arial"/>
                      </a:endParaRPr>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Bai </a:t>
                      </a:r>
                      <a:endParaRPr sz="22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Ez</a:t>
                      </a:r>
                      <a:endParaRPr sz="2200" u="none" cap="none" strike="noStrike">
                        <a:latin typeface="Arial"/>
                        <a:ea typeface="Arial"/>
                        <a:cs typeface="Arial"/>
                        <a:sym typeface="Arial"/>
                      </a:endParaRPr>
                    </a:p>
                  </a:txBody>
                  <a:tcPr marT="91425" marB="91425" marR="91425" marL="91425"/>
                </a:tc>
              </a:tr>
              <a:tr h="381000">
                <a:tc gridSpan="2">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chemeClr val="dk1"/>
                          </a:solidFill>
                          <a:latin typeface="Arial"/>
                          <a:ea typeface="Arial"/>
                          <a:cs typeface="Arial"/>
                          <a:sym typeface="Arial"/>
                        </a:rPr>
                        <a:t>Uste duzu gailu hau 9-11 urteko bati gustatuko zaiola?</a:t>
                      </a:r>
                      <a:endParaRPr/>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r>
              <a:tr h="381000">
                <a:tc gridSpan="2">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Gailuak sentsorea du?</a:t>
                      </a:r>
                      <a:endParaRPr sz="2200" u="none" cap="none" strike="noStrike">
                        <a:latin typeface="Arial"/>
                        <a:ea typeface="Arial"/>
                        <a:cs typeface="Arial"/>
                        <a:sym typeface="Arial"/>
                      </a:endParaRPr>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r>
              <a:tr h="381000">
                <a:tc gridSpan="2">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Gailuak zerbait egiten du aldaketaren bat nabaritzean?</a:t>
                      </a:r>
                      <a:endParaRPr sz="2200" u="none" cap="none" strike="noStrike">
                        <a:latin typeface="Arial"/>
                        <a:ea typeface="Arial"/>
                        <a:cs typeface="Arial"/>
                        <a:sym typeface="Arial"/>
                      </a:endParaRPr>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r>
              <a:tr h="381000">
                <a:tc gridSpan="2">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Algoritmoak aukeraketa du?</a:t>
                      </a:r>
                      <a:endParaRPr sz="2200" u="none" cap="none" strike="noStrike">
                        <a:latin typeface="Arial"/>
                        <a:ea typeface="Arial"/>
                        <a:cs typeface="Arial"/>
                        <a:sym typeface="Arial"/>
                      </a:endParaRPr>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r>
              <a:tr h="381000">
                <a:tc gridSpan="2">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Algoritmoak errepikapena erabiltzen du?</a:t>
                      </a:r>
                      <a:endParaRPr sz="2200" u="none" cap="none" strike="noStrike">
                        <a:latin typeface="Arial"/>
                        <a:ea typeface="Arial"/>
                        <a:cs typeface="Arial"/>
                        <a:sym typeface="Arial"/>
                      </a:endParaRPr>
                    </a:p>
                  </a:txBody>
                  <a:tcPr marT="91425" marB="91425" marR="91425" marL="91425"/>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91425" marB="91425" marR="91425" marL="91425"/>
                </a:tc>
              </a:tr>
              <a:tr h="381000">
                <a:tc gridSpan="4">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Identifikatu diseinuan gustoko duzun gauza bat.</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txBody>
                  <a:tcPr marT="91425" marB="91425" marR="91425" marL="91425"/>
                </a:tc>
                <a:tc hMerge="1"/>
                <a:tc hMerge="1"/>
                <a:tc hMerge="1"/>
              </a:tr>
              <a:tr h="381000">
                <a:tc gridSpan="4">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Identifikatu diseinuan hobetu daitekeen gauza bat.</a:t>
                      </a:r>
                      <a:endParaRPr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txBody>
                  <a:tcPr marT="91425" marB="91425" marR="91425" marL="91425"/>
                </a:tc>
                <a:tc hMerge="1"/>
                <a:tc hMerge="1"/>
                <a:tc hMerge="1"/>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7"/>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Ikasitako helburuen laburpena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Azaltzea nola erabiltzen den errepikapena sentsoreak programatzerakoan.</a:t>
            </a:r>
            <a:endParaRPr b="0" i="0" sz="3200" u="none" cap="none" strike="noStrike">
              <a:solidFill>
                <a:srgbClr val="000000"/>
              </a:solidFill>
              <a:latin typeface="Arial"/>
              <a:ea typeface="Arial"/>
              <a:cs typeface="Arial"/>
              <a:sym typeface="Arial"/>
            </a:endParaRPr>
          </a:p>
          <a:p>
            <a:pPr indent="-82550" lvl="0" marL="285750" marR="0" rtl="0" algn="l">
              <a:lnSpc>
                <a:spcPct val="114999"/>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Produktua diseinatzeko diseinu irizpidea jarraitzea.</a:t>
            </a:r>
            <a:endParaRPr b="0" i="0" sz="3200" u="none" cap="none" strike="noStrike">
              <a:solidFill>
                <a:srgbClr val="000000"/>
              </a:solidFill>
              <a:latin typeface="Arial"/>
              <a:ea typeface="Arial"/>
              <a:cs typeface="Arial"/>
              <a:sym typeface="Arial"/>
            </a:endParaRPr>
          </a:p>
          <a:p>
            <a:pPr indent="-228600" lvl="0" marL="457200" marR="0" rtl="0" algn="l">
              <a:lnSpc>
                <a:spcPct val="114999"/>
              </a:lnSpc>
              <a:spcBef>
                <a:spcPts val="0"/>
              </a:spcBef>
              <a:spcAft>
                <a:spcPts val="0"/>
              </a:spcAft>
              <a:buClr>
                <a:srgbClr val="000000"/>
              </a:buClr>
              <a:buSzPts val="3200"/>
              <a:buFont typeface="Questrial"/>
              <a:buNone/>
            </a:pPr>
            <a:r>
              <a:t/>
            </a:r>
            <a:endParaRPr b="0" i="0" sz="3200" u="none" cap="none" strike="noStrike">
              <a:solidFill>
                <a:srgbClr val="000000"/>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Algoritmoak idaztea sentsoreak nola erabiliko diren erakusten dutenak.</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8"/>
          <p:cNvSpPr/>
          <p:nvPr/>
        </p:nvSpPr>
        <p:spPr>
          <a:xfrm>
            <a:off x="0" y="1130396"/>
            <a:ext cx="11995896" cy="3477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8000" u="none" cap="none" strike="noStrike">
                <a:solidFill>
                  <a:schemeClr val="lt1"/>
                </a:solidFill>
                <a:latin typeface="Arial"/>
                <a:ea typeface="Arial"/>
                <a:cs typeface="Arial"/>
                <a:sym typeface="Arial"/>
              </a:rPr>
              <a:t>DATUAK, BALDINTZAK ETA HAUTAPENA</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6000" u="none" cap="none" strike="noStrike">
                <a:solidFill>
                  <a:schemeClr val="lt1"/>
                </a:solidFill>
                <a:latin typeface="Arial"/>
                <a:ea typeface="Arial"/>
                <a:cs typeface="Arial"/>
                <a:sym typeface="Arial"/>
              </a:rPr>
              <a:t>Irakaslearen gida </a:t>
            </a:r>
            <a:endParaRPr b="0" i="0" sz="6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6000" u="none" cap="none" strike="noStrike">
                <a:solidFill>
                  <a:schemeClr val="lt1"/>
                </a:solidFill>
                <a:latin typeface="Arial"/>
                <a:ea typeface="Arial"/>
                <a:cs typeface="Arial"/>
                <a:sym typeface="Arial"/>
              </a:rPr>
              <a:t>4. ikasgaia</a:t>
            </a:r>
            <a:endParaRPr b="0" i="0" sz="6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p:txBody>
      </p:sp>
      <p:pic>
        <p:nvPicPr>
          <p:cNvPr id="479" name="Google Shape;479;p48"/>
          <p:cNvPicPr preferRelativeResize="0"/>
          <p:nvPr/>
        </p:nvPicPr>
        <p:blipFill rotWithShape="1">
          <a:blip r:embed="rId3">
            <a:alphaModFix amt="5000"/>
          </a:blip>
          <a:srcRect b="0" l="0" r="0" t="0"/>
          <a:stretch/>
        </p:blipFill>
        <p:spPr>
          <a:xfrm rot="911264">
            <a:off x="8933200" y="4664970"/>
            <a:ext cx="753722" cy="1035727"/>
          </a:xfrm>
          <a:prstGeom prst="rect">
            <a:avLst/>
          </a:prstGeom>
          <a:noFill/>
          <a:ln>
            <a:noFill/>
          </a:ln>
        </p:spPr>
      </p:pic>
      <p:pic>
        <p:nvPicPr>
          <p:cNvPr id="480" name="Google Shape;480;p48"/>
          <p:cNvPicPr preferRelativeResize="0"/>
          <p:nvPr/>
        </p:nvPicPr>
        <p:blipFill rotWithShape="1">
          <a:blip r:embed="rId3">
            <a:alphaModFix amt="5000"/>
          </a:blip>
          <a:srcRect b="0" l="0" r="0" t="0"/>
          <a:stretch/>
        </p:blipFill>
        <p:spPr>
          <a:xfrm rot="911264">
            <a:off x="6268264" y="5387311"/>
            <a:ext cx="753722" cy="1035727"/>
          </a:xfrm>
          <a:prstGeom prst="rect">
            <a:avLst/>
          </a:prstGeom>
          <a:noFill/>
          <a:ln>
            <a:noFill/>
          </a:ln>
        </p:spPr>
      </p:pic>
      <p:pic>
        <p:nvPicPr>
          <p:cNvPr id="481" name="Google Shape;481;p48"/>
          <p:cNvPicPr preferRelativeResize="0"/>
          <p:nvPr/>
        </p:nvPicPr>
        <p:blipFill rotWithShape="1">
          <a:blip r:embed="rId3">
            <a:alphaModFix amt="5000"/>
          </a:blip>
          <a:srcRect b="0" l="0" r="0" t="0"/>
          <a:stretch/>
        </p:blipFill>
        <p:spPr>
          <a:xfrm rot="911264">
            <a:off x="10484279" y="388269"/>
            <a:ext cx="753722" cy="1035727"/>
          </a:xfrm>
          <a:prstGeom prst="rect">
            <a:avLst/>
          </a:prstGeom>
          <a:noFill/>
          <a:ln>
            <a:noFill/>
          </a:ln>
        </p:spPr>
      </p:pic>
      <p:pic>
        <p:nvPicPr>
          <p:cNvPr id="482" name="Google Shape;482;p48"/>
          <p:cNvPicPr preferRelativeResize="0"/>
          <p:nvPr/>
        </p:nvPicPr>
        <p:blipFill rotWithShape="1">
          <a:blip r:embed="rId4">
            <a:alphaModFix amt="5000"/>
          </a:blip>
          <a:srcRect b="0" l="0" r="0" t="0"/>
          <a:stretch/>
        </p:blipFill>
        <p:spPr>
          <a:xfrm rot="-1168137">
            <a:off x="3275646" y="4901076"/>
            <a:ext cx="866231" cy="1119177"/>
          </a:xfrm>
          <a:prstGeom prst="rect">
            <a:avLst/>
          </a:prstGeom>
          <a:noFill/>
          <a:ln>
            <a:noFill/>
          </a:ln>
        </p:spPr>
      </p:pic>
      <p:pic>
        <p:nvPicPr>
          <p:cNvPr id="483" name="Google Shape;483;p48"/>
          <p:cNvPicPr preferRelativeResize="0"/>
          <p:nvPr/>
        </p:nvPicPr>
        <p:blipFill rotWithShape="1">
          <a:blip r:embed="rId5">
            <a:alphaModFix amt="5000"/>
          </a:blip>
          <a:srcRect b="0" l="0" r="0" t="0"/>
          <a:stretch/>
        </p:blipFill>
        <p:spPr>
          <a:xfrm flipH="1" rot="-2090590">
            <a:off x="838950" y="4940120"/>
            <a:ext cx="1033233" cy="612005"/>
          </a:xfrm>
          <a:prstGeom prst="rect">
            <a:avLst/>
          </a:prstGeom>
          <a:noFill/>
          <a:ln>
            <a:noFill/>
          </a:ln>
        </p:spPr>
      </p:pic>
      <p:pic>
        <p:nvPicPr>
          <p:cNvPr id="484" name="Google Shape;484;p48"/>
          <p:cNvPicPr preferRelativeResize="0"/>
          <p:nvPr/>
        </p:nvPicPr>
        <p:blipFill rotWithShape="1">
          <a:blip r:embed="rId6">
            <a:alphaModFix amt="5000"/>
          </a:blip>
          <a:srcRect b="0" l="0" r="0" t="0"/>
          <a:stretch/>
        </p:blipFill>
        <p:spPr>
          <a:xfrm rot="1801578">
            <a:off x="5443054" y="666436"/>
            <a:ext cx="830446" cy="642139"/>
          </a:xfrm>
          <a:prstGeom prst="rect">
            <a:avLst/>
          </a:prstGeom>
          <a:noFill/>
          <a:ln>
            <a:noFill/>
          </a:ln>
        </p:spPr>
      </p:pic>
      <p:pic>
        <p:nvPicPr>
          <p:cNvPr id="485" name="Google Shape;485;p48"/>
          <p:cNvPicPr preferRelativeResize="0"/>
          <p:nvPr/>
        </p:nvPicPr>
        <p:blipFill rotWithShape="1">
          <a:blip r:embed="rId3">
            <a:alphaModFix amt="5000"/>
          </a:blip>
          <a:srcRect b="0" l="0" r="0" t="0"/>
          <a:stretch/>
        </p:blipFill>
        <p:spPr>
          <a:xfrm rot="911264">
            <a:off x="379877" y="2249455"/>
            <a:ext cx="753722" cy="1035727"/>
          </a:xfrm>
          <a:prstGeom prst="rect">
            <a:avLst/>
          </a:prstGeom>
          <a:noFill/>
          <a:ln>
            <a:noFill/>
          </a:ln>
        </p:spPr>
      </p:pic>
      <p:pic>
        <p:nvPicPr>
          <p:cNvPr id="486" name="Google Shape;486;p48"/>
          <p:cNvPicPr preferRelativeResize="0"/>
          <p:nvPr/>
        </p:nvPicPr>
        <p:blipFill rotWithShape="1">
          <a:blip r:embed="rId4">
            <a:alphaModFix amt="5000"/>
          </a:blip>
          <a:srcRect b="0" l="0" r="0" t="0"/>
          <a:stretch/>
        </p:blipFill>
        <p:spPr>
          <a:xfrm rot="-1168133">
            <a:off x="1542324" y="271567"/>
            <a:ext cx="866232" cy="1119177"/>
          </a:xfrm>
          <a:prstGeom prst="rect">
            <a:avLst/>
          </a:prstGeom>
          <a:noFill/>
          <a:ln>
            <a:noFill/>
          </a:ln>
        </p:spPr>
      </p:pic>
      <p:pic>
        <p:nvPicPr>
          <p:cNvPr id="487" name="Google Shape;487;p48"/>
          <p:cNvPicPr preferRelativeResize="0"/>
          <p:nvPr/>
        </p:nvPicPr>
        <p:blipFill rotWithShape="1">
          <a:blip r:embed="rId7">
            <a:alphaModFix/>
          </a:blip>
          <a:srcRect b="0" l="0" r="0" t="0"/>
          <a:stretch/>
        </p:blipFill>
        <p:spPr>
          <a:xfrm>
            <a:off x="9513468" y="5306667"/>
            <a:ext cx="2304255" cy="109836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9"/>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Ikaskuntzaren helburuak: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Datuak baldintza bezala erabili daitezkeela jakitea aukeraketa egiterakoan.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Ikertzea datuen balioa programetan aldatzerakoan horrek dituen eraginak.</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Programak idaztea datuak baldintza bezala erabiliz.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p:nvPr/>
        </p:nvSpPr>
        <p:spPr>
          <a:xfrm>
            <a:off x="578589" y="1651028"/>
            <a:ext cx="11134337" cy="3477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8000" u="none" cap="none" strike="noStrike">
                <a:solidFill>
                  <a:schemeClr val="lt1"/>
                </a:solidFill>
                <a:latin typeface="Arial"/>
                <a:ea typeface="Arial"/>
                <a:cs typeface="Arial"/>
                <a:sym typeface="Arial"/>
              </a:rPr>
              <a:t>ZER DIRA DATUAK?</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6000" u="none" cap="none" strike="noStrike">
                <a:solidFill>
                  <a:schemeClr val="lt1"/>
                </a:solidFill>
                <a:latin typeface="Arial"/>
                <a:ea typeface="Arial"/>
                <a:cs typeface="Arial"/>
                <a:sym typeface="Arial"/>
              </a:rPr>
              <a:t>Irakaslearen gida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6000" u="none" cap="none" strike="noStrike">
                <a:solidFill>
                  <a:schemeClr val="lt1"/>
                </a:solidFill>
                <a:latin typeface="Arial"/>
                <a:ea typeface="Arial"/>
                <a:cs typeface="Arial"/>
                <a:sym typeface="Arial"/>
              </a:rPr>
              <a:t>1. ikasgaia</a:t>
            </a:r>
            <a:endParaRPr b="0" i="0" sz="6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p:txBody>
      </p:sp>
      <p:pic>
        <p:nvPicPr>
          <p:cNvPr id="144" name="Google Shape;144;p5"/>
          <p:cNvPicPr preferRelativeResize="0"/>
          <p:nvPr/>
        </p:nvPicPr>
        <p:blipFill rotWithShape="1">
          <a:blip r:embed="rId3">
            <a:alphaModFix amt="5000"/>
          </a:blip>
          <a:srcRect b="0" l="0" r="0" t="0"/>
          <a:stretch/>
        </p:blipFill>
        <p:spPr>
          <a:xfrm rot="911264">
            <a:off x="8933200" y="4664970"/>
            <a:ext cx="753722" cy="1035727"/>
          </a:xfrm>
          <a:prstGeom prst="rect">
            <a:avLst/>
          </a:prstGeom>
          <a:noFill/>
          <a:ln>
            <a:noFill/>
          </a:ln>
        </p:spPr>
      </p:pic>
      <p:pic>
        <p:nvPicPr>
          <p:cNvPr id="145" name="Google Shape;145;p5"/>
          <p:cNvPicPr preferRelativeResize="0"/>
          <p:nvPr/>
        </p:nvPicPr>
        <p:blipFill rotWithShape="1">
          <a:blip r:embed="rId3">
            <a:alphaModFix amt="5000"/>
          </a:blip>
          <a:srcRect b="0" l="0" r="0" t="0"/>
          <a:stretch/>
        </p:blipFill>
        <p:spPr>
          <a:xfrm rot="911264">
            <a:off x="6268264" y="5387311"/>
            <a:ext cx="753722" cy="1035727"/>
          </a:xfrm>
          <a:prstGeom prst="rect">
            <a:avLst/>
          </a:prstGeom>
          <a:noFill/>
          <a:ln>
            <a:noFill/>
          </a:ln>
        </p:spPr>
      </p:pic>
      <p:pic>
        <p:nvPicPr>
          <p:cNvPr id="146" name="Google Shape;146;p5"/>
          <p:cNvPicPr preferRelativeResize="0"/>
          <p:nvPr/>
        </p:nvPicPr>
        <p:blipFill rotWithShape="1">
          <a:blip r:embed="rId3">
            <a:alphaModFix amt="5000"/>
          </a:blip>
          <a:srcRect b="0" l="0" r="0" t="0"/>
          <a:stretch/>
        </p:blipFill>
        <p:spPr>
          <a:xfrm rot="911264">
            <a:off x="10484279" y="388269"/>
            <a:ext cx="753722" cy="1035727"/>
          </a:xfrm>
          <a:prstGeom prst="rect">
            <a:avLst/>
          </a:prstGeom>
          <a:noFill/>
          <a:ln>
            <a:noFill/>
          </a:ln>
        </p:spPr>
      </p:pic>
      <p:pic>
        <p:nvPicPr>
          <p:cNvPr id="147" name="Google Shape;147;p5"/>
          <p:cNvPicPr preferRelativeResize="0"/>
          <p:nvPr/>
        </p:nvPicPr>
        <p:blipFill rotWithShape="1">
          <a:blip r:embed="rId4">
            <a:alphaModFix amt="5000"/>
          </a:blip>
          <a:srcRect b="0" l="0" r="0" t="0"/>
          <a:stretch/>
        </p:blipFill>
        <p:spPr>
          <a:xfrm rot="-1168137">
            <a:off x="3275646" y="4901076"/>
            <a:ext cx="866231" cy="1119177"/>
          </a:xfrm>
          <a:prstGeom prst="rect">
            <a:avLst/>
          </a:prstGeom>
          <a:noFill/>
          <a:ln>
            <a:noFill/>
          </a:ln>
        </p:spPr>
      </p:pic>
      <p:pic>
        <p:nvPicPr>
          <p:cNvPr id="148" name="Google Shape;148;p5"/>
          <p:cNvPicPr preferRelativeResize="0"/>
          <p:nvPr/>
        </p:nvPicPr>
        <p:blipFill rotWithShape="1">
          <a:blip r:embed="rId5">
            <a:alphaModFix amt="5000"/>
          </a:blip>
          <a:srcRect b="0" l="0" r="0" t="0"/>
          <a:stretch/>
        </p:blipFill>
        <p:spPr>
          <a:xfrm flipH="1" rot="-2090590">
            <a:off x="838950" y="4940120"/>
            <a:ext cx="1033233" cy="612005"/>
          </a:xfrm>
          <a:prstGeom prst="rect">
            <a:avLst/>
          </a:prstGeom>
          <a:noFill/>
          <a:ln>
            <a:noFill/>
          </a:ln>
        </p:spPr>
      </p:pic>
      <p:pic>
        <p:nvPicPr>
          <p:cNvPr id="149" name="Google Shape;149;p5"/>
          <p:cNvPicPr preferRelativeResize="0"/>
          <p:nvPr/>
        </p:nvPicPr>
        <p:blipFill rotWithShape="1">
          <a:blip r:embed="rId6">
            <a:alphaModFix amt="5000"/>
          </a:blip>
          <a:srcRect b="0" l="0" r="0" t="0"/>
          <a:stretch/>
        </p:blipFill>
        <p:spPr>
          <a:xfrm rot="1801578">
            <a:off x="5443054" y="666436"/>
            <a:ext cx="830446" cy="642139"/>
          </a:xfrm>
          <a:prstGeom prst="rect">
            <a:avLst/>
          </a:prstGeom>
          <a:noFill/>
          <a:ln>
            <a:noFill/>
          </a:ln>
        </p:spPr>
      </p:pic>
      <p:pic>
        <p:nvPicPr>
          <p:cNvPr id="150" name="Google Shape;150;p5"/>
          <p:cNvPicPr preferRelativeResize="0"/>
          <p:nvPr/>
        </p:nvPicPr>
        <p:blipFill rotWithShape="1">
          <a:blip r:embed="rId3">
            <a:alphaModFix amt="5000"/>
          </a:blip>
          <a:srcRect b="0" l="0" r="0" t="0"/>
          <a:stretch/>
        </p:blipFill>
        <p:spPr>
          <a:xfrm rot="911264">
            <a:off x="379877" y="2249455"/>
            <a:ext cx="753722" cy="1035727"/>
          </a:xfrm>
          <a:prstGeom prst="rect">
            <a:avLst/>
          </a:prstGeom>
          <a:noFill/>
          <a:ln>
            <a:noFill/>
          </a:ln>
        </p:spPr>
      </p:pic>
      <p:pic>
        <p:nvPicPr>
          <p:cNvPr id="151" name="Google Shape;151;p5"/>
          <p:cNvPicPr preferRelativeResize="0"/>
          <p:nvPr/>
        </p:nvPicPr>
        <p:blipFill rotWithShape="1">
          <a:blip r:embed="rId4">
            <a:alphaModFix amt="5000"/>
          </a:blip>
          <a:srcRect b="0" l="0" r="0" t="0"/>
          <a:stretch/>
        </p:blipFill>
        <p:spPr>
          <a:xfrm rot="-1168133">
            <a:off x="1542324" y="271567"/>
            <a:ext cx="866232" cy="1119177"/>
          </a:xfrm>
          <a:prstGeom prst="rect">
            <a:avLst/>
          </a:prstGeom>
          <a:noFill/>
          <a:ln>
            <a:noFill/>
          </a:ln>
        </p:spPr>
      </p:pic>
      <p:pic>
        <p:nvPicPr>
          <p:cNvPr id="152" name="Google Shape;152;p5"/>
          <p:cNvPicPr preferRelativeResize="0"/>
          <p:nvPr/>
        </p:nvPicPr>
        <p:blipFill rotWithShape="1">
          <a:blip r:embed="rId7">
            <a:alphaModFix/>
          </a:blip>
          <a:srcRect b="0" l="0" r="0" t="0"/>
          <a:stretch/>
        </p:blipFill>
        <p:spPr>
          <a:xfrm>
            <a:off x="9513468" y="5306667"/>
            <a:ext cx="2304255" cy="109836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50"/>
          <p:cNvPicPr preferRelativeResize="0"/>
          <p:nvPr/>
        </p:nvPicPr>
        <p:blipFill rotWithShape="1">
          <a:blip r:embed="rId3">
            <a:alphaModFix/>
          </a:blip>
          <a:srcRect b="0" l="0" r="0" t="0"/>
          <a:stretch/>
        </p:blipFill>
        <p:spPr>
          <a:xfrm>
            <a:off x="7154188" y="723350"/>
            <a:ext cx="3462576" cy="5823240"/>
          </a:xfrm>
          <a:prstGeom prst="rect">
            <a:avLst/>
          </a:prstGeom>
          <a:noFill/>
          <a:ln>
            <a:noFill/>
          </a:ln>
        </p:spPr>
      </p:pic>
      <p:sp>
        <p:nvSpPr>
          <p:cNvPr id="500" name="Google Shape;500;p50"/>
          <p:cNvSpPr/>
          <p:nvPr/>
        </p:nvSpPr>
        <p:spPr>
          <a:xfrm>
            <a:off x="152276" y="1322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Algoritmoak eta programak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 </a:t>
            </a:r>
            <a:r>
              <a:rPr b="0" i="0" lang="en-US" sz="3200" u="none" cap="none" strike="noStrike">
                <a:solidFill>
                  <a:srgbClr val="505555"/>
                </a:solidFill>
                <a:latin typeface="Arial"/>
                <a:ea typeface="Arial"/>
                <a:cs typeface="Arial"/>
                <a:sym typeface="Arial"/>
              </a:rPr>
              <a:t>ilun bada</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piztu argia</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505555"/>
                </a:solidFill>
                <a:latin typeface="Arial"/>
                <a:ea typeface="Arial"/>
                <a:cs typeface="Arial"/>
                <a:sym typeface="Arial"/>
              </a:rPr>
              <a:t>	BESTELA amatatu argiak</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51"/>
          <p:cNvPicPr preferRelativeResize="0"/>
          <p:nvPr/>
        </p:nvPicPr>
        <p:blipFill rotWithShape="1">
          <a:blip r:embed="rId3">
            <a:alphaModFix/>
          </a:blip>
          <a:srcRect b="0" l="0" r="0" t="0"/>
          <a:stretch/>
        </p:blipFill>
        <p:spPr>
          <a:xfrm>
            <a:off x="7154188" y="723350"/>
            <a:ext cx="3462576" cy="5823240"/>
          </a:xfrm>
          <a:prstGeom prst="rect">
            <a:avLst/>
          </a:prstGeom>
          <a:noFill/>
          <a:ln>
            <a:noFill/>
          </a:ln>
        </p:spPr>
      </p:pic>
      <p:sp>
        <p:nvSpPr>
          <p:cNvPr id="507" name="Google Shape;507;p51"/>
          <p:cNvSpPr/>
          <p:nvPr/>
        </p:nvSpPr>
        <p:spPr>
          <a:xfrm>
            <a:off x="152276" y="1322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Algoritmoak eta programak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 </a:t>
            </a:r>
            <a:r>
              <a:rPr b="0" i="0" lang="en-US" sz="3200" u="none" cap="none" strike="noStrike">
                <a:solidFill>
                  <a:srgbClr val="505555"/>
                </a:solidFill>
                <a:latin typeface="Arial"/>
                <a:ea typeface="Arial"/>
                <a:cs typeface="Arial"/>
                <a:sym typeface="Arial"/>
              </a:rPr>
              <a:t>ilun bada</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piztu argia</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505555"/>
                </a:solidFill>
                <a:latin typeface="Arial"/>
                <a:ea typeface="Arial"/>
                <a:cs typeface="Arial"/>
                <a:sym typeface="Arial"/>
              </a:rPr>
              <a:t>	BESTELA amatatu argia</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cxnSp>
        <p:nvCxnSpPr>
          <p:cNvPr id="508" name="Google Shape;508;p51"/>
          <p:cNvCxnSpPr/>
          <p:nvPr/>
        </p:nvCxnSpPr>
        <p:spPr>
          <a:xfrm>
            <a:off x="5697401" y="4028575"/>
            <a:ext cx="2150812" cy="445800"/>
          </a:xfrm>
          <a:prstGeom prst="straightConnector1">
            <a:avLst/>
          </a:prstGeom>
          <a:noFill/>
          <a:ln cap="flat" cmpd="sng" w="38100">
            <a:solidFill>
              <a:srgbClr val="000000"/>
            </a:solidFill>
            <a:prstDash val="solid"/>
            <a:round/>
            <a:headEnd len="sm" w="sm" type="none"/>
            <a:tailEnd len="med" w="med" type="triangle"/>
          </a:ln>
        </p:spPr>
      </p:cxnSp>
      <p:cxnSp>
        <p:nvCxnSpPr>
          <p:cNvPr id="509" name="Google Shape;509;p51"/>
          <p:cNvCxnSpPr/>
          <p:nvPr/>
        </p:nvCxnSpPr>
        <p:spPr>
          <a:xfrm flipH="1" rot="10800000">
            <a:off x="5571712" y="2656775"/>
            <a:ext cx="2061626" cy="576984"/>
          </a:xfrm>
          <a:prstGeom prst="straightConnector1">
            <a:avLst/>
          </a:prstGeom>
          <a:noFill/>
          <a:ln cap="flat" cmpd="sng" w="38100">
            <a:solidFill>
              <a:schemeClr val="dk2"/>
            </a:solidFill>
            <a:prstDash val="solid"/>
            <a:round/>
            <a:headEnd len="sm" w="sm" type="none"/>
            <a:tailEnd len="med" w="med" type="triangle"/>
          </a:ln>
        </p:spPr>
      </p:cxnSp>
      <p:cxnSp>
        <p:nvCxnSpPr>
          <p:cNvPr id="510" name="Google Shape;510;p51"/>
          <p:cNvCxnSpPr/>
          <p:nvPr/>
        </p:nvCxnSpPr>
        <p:spPr>
          <a:xfrm flipH="1" rot="10800000">
            <a:off x="3406024" y="1533074"/>
            <a:ext cx="4376239" cy="991007"/>
          </a:xfrm>
          <a:prstGeom prst="straightConnector1">
            <a:avLst/>
          </a:prstGeom>
          <a:noFill/>
          <a:ln cap="flat" cmpd="sng" w="38100">
            <a:solidFill>
              <a:srgbClr val="000000"/>
            </a:solidFill>
            <a:prstDash val="solid"/>
            <a:round/>
            <a:headEnd len="sm" w="sm" type="none"/>
            <a:tailEnd len="med" w="med" type="triangle"/>
          </a:ln>
        </p:spPr>
      </p:cxnSp>
      <p:cxnSp>
        <p:nvCxnSpPr>
          <p:cNvPr id="511" name="Google Shape;511;p51"/>
          <p:cNvCxnSpPr/>
          <p:nvPr/>
        </p:nvCxnSpPr>
        <p:spPr>
          <a:xfrm flipH="1" rot="10800000">
            <a:off x="1711188" y="1153247"/>
            <a:ext cx="5434627" cy="851936"/>
          </a:xfrm>
          <a:prstGeom prst="straightConnector1">
            <a:avLst/>
          </a:prstGeom>
          <a:noFill/>
          <a:ln cap="flat" cmpd="sng" w="38100">
            <a:solidFill>
              <a:srgbClr val="000000"/>
            </a:solidFill>
            <a:prstDash val="solid"/>
            <a:round/>
            <a:headEnd len="sm" w="sm" type="none"/>
            <a:tailEnd len="med" w="med" type="triangle"/>
          </a:ln>
        </p:spPr>
      </p:cxnSp>
      <p:sp>
        <p:nvSpPr>
          <p:cNvPr id="512" name="Google Shape;512;p51"/>
          <p:cNvSpPr txBox="1"/>
          <p:nvPr/>
        </p:nvSpPr>
        <p:spPr>
          <a:xfrm>
            <a:off x="9025263" y="0"/>
            <a:ext cx="2016000" cy="38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errepikapena</a:t>
            </a:r>
            <a:endParaRPr b="0" i="0" sz="1400" u="none" cap="none" strike="noStrike">
              <a:solidFill>
                <a:srgbClr val="000000"/>
              </a:solidFill>
              <a:latin typeface="Arial"/>
              <a:ea typeface="Arial"/>
              <a:cs typeface="Arial"/>
              <a:sym typeface="Arial"/>
            </a:endParaRPr>
          </a:p>
        </p:txBody>
      </p:sp>
      <p:sp>
        <p:nvSpPr>
          <p:cNvPr id="513" name="Google Shape;513;p51"/>
          <p:cNvSpPr txBox="1"/>
          <p:nvPr/>
        </p:nvSpPr>
        <p:spPr>
          <a:xfrm>
            <a:off x="10033263" y="3152525"/>
            <a:ext cx="2016000" cy="38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hautapena</a:t>
            </a:r>
            <a:endParaRPr b="0" i="0" sz="1400" u="none" cap="none" strike="noStrike">
              <a:solidFill>
                <a:srgbClr val="000000"/>
              </a:solidFill>
              <a:latin typeface="Arial"/>
              <a:ea typeface="Arial"/>
              <a:cs typeface="Arial"/>
              <a:sym typeface="Arial"/>
            </a:endParaRPr>
          </a:p>
        </p:txBody>
      </p:sp>
      <p:sp>
        <p:nvSpPr>
          <p:cNvPr id="514" name="Google Shape;514;p51"/>
          <p:cNvSpPr txBox="1"/>
          <p:nvPr/>
        </p:nvSpPr>
        <p:spPr>
          <a:xfrm>
            <a:off x="9408988" y="2276675"/>
            <a:ext cx="2016000" cy="38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datua</a:t>
            </a:r>
            <a:endParaRPr b="0" i="0" sz="2200" u="none" cap="none" strike="noStrike">
              <a:solidFill>
                <a:srgbClr val="000000"/>
              </a:solidFill>
              <a:latin typeface="Arial"/>
              <a:ea typeface="Arial"/>
              <a:cs typeface="Arial"/>
              <a:sym typeface="Arial"/>
            </a:endParaRPr>
          </a:p>
        </p:txBody>
      </p:sp>
      <p:cxnSp>
        <p:nvCxnSpPr>
          <p:cNvPr id="515" name="Google Shape;515;p51"/>
          <p:cNvCxnSpPr>
            <a:stCxn id="514" idx="1"/>
          </p:cNvCxnSpPr>
          <p:nvPr/>
        </p:nvCxnSpPr>
        <p:spPr>
          <a:xfrm rot="10800000">
            <a:off x="8608288" y="1658225"/>
            <a:ext cx="800700" cy="808500"/>
          </a:xfrm>
          <a:prstGeom prst="straightConnector1">
            <a:avLst/>
          </a:prstGeom>
          <a:noFill/>
          <a:ln cap="flat" cmpd="sng" w="38100">
            <a:solidFill>
              <a:schemeClr val="dk2"/>
            </a:solidFill>
            <a:prstDash val="solid"/>
            <a:round/>
            <a:headEnd len="sm" w="sm" type="none"/>
            <a:tailEnd len="med" w="med" type="triangle"/>
          </a:ln>
        </p:spPr>
      </p:cxnSp>
      <p:cxnSp>
        <p:nvCxnSpPr>
          <p:cNvPr id="516" name="Google Shape;516;p51"/>
          <p:cNvCxnSpPr>
            <a:stCxn id="512" idx="2"/>
          </p:cNvCxnSpPr>
          <p:nvPr/>
        </p:nvCxnSpPr>
        <p:spPr>
          <a:xfrm flipH="1">
            <a:off x="8343963" y="380100"/>
            <a:ext cx="1689300" cy="666600"/>
          </a:xfrm>
          <a:prstGeom prst="straightConnector1">
            <a:avLst/>
          </a:prstGeom>
          <a:noFill/>
          <a:ln cap="flat" cmpd="sng" w="38100">
            <a:solidFill>
              <a:schemeClr val="dk2"/>
            </a:solidFill>
            <a:prstDash val="solid"/>
            <a:round/>
            <a:headEnd len="sm" w="sm" type="none"/>
            <a:tailEnd len="med" w="med" type="triangle"/>
          </a:ln>
        </p:spPr>
      </p:cxnSp>
      <p:cxnSp>
        <p:nvCxnSpPr>
          <p:cNvPr id="517" name="Google Shape;517;p51"/>
          <p:cNvCxnSpPr/>
          <p:nvPr/>
        </p:nvCxnSpPr>
        <p:spPr>
          <a:xfrm rot="10800000">
            <a:off x="10211463" y="1774025"/>
            <a:ext cx="829800" cy="1378500"/>
          </a:xfrm>
          <a:prstGeom prst="straightConnector1">
            <a:avLst/>
          </a:prstGeom>
          <a:noFill/>
          <a:ln cap="flat" cmpd="sng" w="38100">
            <a:solidFill>
              <a:schemeClr val="dk2"/>
            </a:solidFill>
            <a:prstDash val="solid"/>
            <a:round/>
            <a:headEnd len="sm" w="sm" type="none"/>
            <a:tailEnd len="med" w="med" type="triangl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2"/>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Konputazioaren oinarriak berrikusten</a:t>
            </a:r>
            <a:endParaRPr b="1" i="0" sz="4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Identifikatu dezakezu programako zein lekutan erabili diren honako kontzeptuak?</a:t>
            </a:r>
            <a:endParaRPr b="0" i="0" sz="3200" u="none" cap="none" strike="noStrike">
              <a:solidFill>
                <a:srgbClr val="505555"/>
              </a:solidFill>
              <a:latin typeface="Arial"/>
              <a:ea typeface="Arial"/>
              <a:cs typeface="Arial"/>
              <a:sym typeface="Arial"/>
            </a:endParaRPr>
          </a:p>
          <a:p>
            <a:pPr indent="-431800" lvl="1" marL="1371600" marR="0" rtl="0" algn="l">
              <a:lnSpc>
                <a:spcPct val="114999"/>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Hautapena</a:t>
            </a:r>
            <a:endParaRPr b="0" i="0" sz="3200" u="none" cap="none" strike="noStrike">
              <a:solidFill>
                <a:srgbClr val="505555"/>
              </a:solidFill>
              <a:latin typeface="Arial"/>
              <a:ea typeface="Arial"/>
              <a:cs typeface="Arial"/>
              <a:sym typeface="Arial"/>
            </a:endParaRPr>
          </a:p>
          <a:p>
            <a:pPr indent="-431800" lvl="1" marL="1371600" marR="0" rtl="0" algn="l">
              <a:lnSpc>
                <a:spcPct val="114999"/>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Errepikapena</a:t>
            </a:r>
            <a:endParaRPr b="0" i="0" sz="3200" u="none" cap="none" strike="noStrike">
              <a:solidFill>
                <a:srgbClr val="505555"/>
              </a:solidFill>
              <a:latin typeface="Arial"/>
              <a:ea typeface="Arial"/>
              <a:cs typeface="Arial"/>
              <a:sym typeface="Arial"/>
            </a:endParaRPr>
          </a:p>
          <a:p>
            <a:pPr indent="-431800" lvl="1" marL="13716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3"/>
          <p:cNvSpPr/>
          <p:nvPr/>
        </p:nvSpPr>
        <p:spPr>
          <a:xfrm>
            <a:off x="1012895" y="367400"/>
            <a:ext cx="65721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Programaren irteera aurreikusten</a:t>
            </a:r>
            <a:endParaRPr b="1" i="0" sz="4000" u="none" cap="none" strike="noStrike">
              <a:solidFill>
                <a:schemeClr val="dk1"/>
              </a:solidFill>
              <a:latin typeface="Arial"/>
              <a:ea typeface="Arial"/>
              <a:cs typeface="Arial"/>
              <a:sym typeface="Arial"/>
            </a:endParaRPr>
          </a:p>
          <a:p>
            <a:pPr indent="0" lvl="0" marL="0" marR="0" rtl="0" algn="l">
              <a:lnSpc>
                <a:spcPct val="106650"/>
              </a:lnSpc>
              <a:spcBef>
                <a:spcPts val="0"/>
              </a:spcBef>
              <a:spcAft>
                <a:spcPts val="0"/>
              </a:spcAft>
              <a:buNone/>
            </a:pPr>
            <a:r>
              <a:t/>
            </a:r>
            <a:endParaRPr b="1" i="0" sz="4000" u="none" cap="none" strike="noStrike">
              <a:solidFill>
                <a:schemeClr val="dk1"/>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Aurreikusi zer gertatuko den programa hau erabiltzerakoan Micro:bit-ean</a:t>
            </a:r>
            <a:endParaRPr b="0" i="0" sz="3200" u="none" cap="none" strike="noStrike">
              <a:solidFill>
                <a:srgbClr val="505555"/>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Zer gertatuko da ikasgelako argiak amatatzen baditugu?</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530" name="Google Shape;530;p53"/>
          <p:cNvPicPr preferRelativeResize="0"/>
          <p:nvPr/>
        </p:nvPicPr>
        <p:blipFill rotWithShape="1">
          <a:blip r:embed="rId3">
            <a:alphaModFix/>
          </a:blip>
          <a:srcRect b="0" l="0" r="0" t="0"/>
          <a:stretch/>
        </p:blipFill>
        <p:spPr>
          <a:xfrm>
            <a:off x="8014800" y="501350"/>
            <a:ext cx="3462576" cy="582324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4"/>
          <p:cNvSpPr/>
          <p:nvPr/>
        </p:nvSpPr>
        <p:spPr>
          <a:xfrm>
            <a:off x="1012896" y="367400"/>
            <a:ext cx="67404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Programa azalduz</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Programak esaten dio Micro:bit-i LED guztiak pizteko argiaren maila zero baino baxuagoa bada.</a:t>
            </a:r>
            <a:endParaRPr b="0" i="0" sz="3200" u="none" cap="none" strike="noStrike">
              <a:solidFill>
                <a:srgbClr val="505555"/>
              </a:solidFill>
              <a:latin typeface="Arial"/>
              <a:ea typeface="Arial"/>
              <a:cs typeface="Arial"/>
              <a:sym typeface="Arial"/>
            </a:endParaRPr>
          </a:p>
          <a:p>
            <a:pPr indent="-228600" lvl="0" marL="457200" marR="0" rtl="0" algn="l">
              <a:lnSpc>
                <a:spcPct val="114999"/>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4999"/>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Aldatu dezakezu programa LED guztiak pizteko ikasgelako argiak pizten direnean?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537" name="Google Shape;537;p54"/>
          <p:cNvPicPr preferRelativeResize="0"/>
          <p:nvPr/>
        </p:nvPicPr>
        <p:blipFill rotWithShape="1">
          <a:blip r:embed="rId3">
            <a:alphaModFix/>
          </a:blip>
          <a:srcRect b="0" l="0" r="0" t="0"/>
          <a:stretch/>
        </p:blipFill>
        <p:spPr>
          <a:xfrm>
            <a:off x="8014800" y="501350"/>
            <a:ext cx="3462576" cy="582324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5"/>
          <p:cNvSpPr/>
          <p:nvPr/>
        </p:nvSpPr>
        <p:spPr>
          <a:xfrm>
            <a:off x="1012901" y="367400"/>
            <a:ext cx="10191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Sentsoreen eguneroko erabilera</a:t>
            </a:r>
            <a:endParaRPr/>
          </a:p>
          <a:p>
            <a:pPr indent="0" lvl="0" marL="0" marR="0" rtl="0" algn="l">
              <a:lnSpc>
                <a:spcPct val="100000"/>
              </a:lnSpc>
              <a:spcBef>
                <a:spcPts val="0"/>
              </a:spcBef>
              <a:spcAft>
                <a:spcPts val="0"/>
              </a:spcAft>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Autoek egunero erabiltzen dituzte sentsoreak gidaria eta bidaiariak seguru izateko.</a:t>
            </a:r>
            <a:endParaRPr b="0" i="0" sz="3200" u="none" cap="none" strike="noStrike">
              <a:solidFill>
                <a:srgbClr val="505555"/>
              </a:solidFill>
              <a:latin typeface="Arial"/>
              <a:ea typeface="Arial"/>
              <a:cs typeface="Arial"/>
              <a:sym typeface="Arial"/>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Klikatu </a:t>
            </a:r>
            <a:r>
              <a:rPr b="0" i="0" lang="en-US" sz="3200" u="sng" cap="none" strike="noStrike">
                <a:solidFill>
                  <a:schemeClr val="hlink"/>
                </a:solidFill>
                <a:latin typeface="Arial"/>
                <a:ea typeface="Arial"/>
                <a:cs typeface="Arial"/>
                <a:sym typeface="Arial"/>
                <a:hlinkClick r:id="rId3"/>
              </a:rPr>
              <a:t>hemen</a:t>
            </a:r>
            <a:r>
              <a:rPr b="0" i="0" lang="en-US" sz="3200" u="none" cap="none" strike="noStrike">
                <a:solidFill>
                  <a:srgbClr val="505555"/>
                </a:solidFill>
                <a:latin typeface="Arial"/>
                <a:ea typeface="Arial"/>
                <a:cs typeface="Arial"/>
                <a:sym typeface="Arial"/>
              </a:rPr>
              <a:t> ikusteko nola erabiltzen diren auto batzuetan sentsoreak.</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6"/>
          <p:cNvSpPr/>
          <p:nvPr/>
        </p:nvSpPr>
        <p:spPr>
          <a:xfrm>
            <a:off x="1012901" y="367400"/>
            <a:ext cx="10191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Sentsoreen eguneroko erabilera</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Algoritmo bat sortu kanpoko tenperatura zehatz batetik behera oharra adieraziko duena.</a:t>
            </a:r>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Erabili LEDak irudia zure Micro:bit-ean erakusteko.</a:t>
            </a:r>
            <a:endParaRPr/>
          </a:p>
          <a:p>
            <a:pPr indent="-228600" lvl="0" marL="457200" marR="0" rtl="0" algn="l">
              <a:lnSpc>
                <a:spcPct val="100000"/>
              </a:lnSpc>
              <a:spcBef>
                <a:spcPts val="0"/>
              </a:spcBef>
              <a:spcAft>
                <a:spcPts val="0"/>
              </a:spcAft>
              <a:buClr>
                <a:srgbClr val="505555"/>
              </a:buClr>
              <a:buSzPts val="3200"/>
              <a:buFont typeface="Quest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Erabili MakeCode editorea zure algoritmoa programa baten bilakatzeko.</a:t>
            </a:r>
            <a:endParaRPr b="0" i="0" sz="3200" u="none" cap="none" strike="noStrike">
              <a:solidFill>
                <a:srgbClr val="505555"/>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7"/>
          <p:cNvSpPr txBox="1"/>
          <p:nvPr>
            <p:ph type="title"/>
          </p:nvPr>
        </p:nvSpPr>
        <p:spPr>
          <a:xfrm>
            <a:off x="824628" y="358342"/>
            <a:ext cx="10135800" cy="558600"/>
          </a:xfrm>
          <a:prstGeom prst="rect">
            <a:avLst/>
          </a:prstGeom>
          <a:noFill/>
          <a:ln>
            <a:noFill/>
          </a:ln>
        </p:spPr>
        <p:txBody>
          <a:bodyPr anchorCtr="0" anchor="t" bIns="0" lIns="0" spcFirstLastPara="1" rIns="0" wrap="square" tIns="0">
            <a:noAutofit/>
          </a:bodyPr>
          <a:lstStyle/>
          <a:p>
            <a:pPr indent="0" lvl="0" marL="0" rtl="0" algn="ctr">
              <a:lnSpc>
                <a:spcPct val="106650"/>
              </a:lnSpc>
              <a:spcBef>
                <a:spcPts val="0"/>
              </a:spcBef>
              <a:spcAft>
                <a:spcPts val="0"/>
              </a:spcAft>
              <a:buSzPts val="4000"/>
              <a:buNone/>
            </a:pPr>
            <a:r>
              <a:rPr lang="en-US" u="sng">
                <a:latin typeface="Arial"/>
                <a:ea typeface="Arial"/>
                <a:cs typeface="Arial"/>
                <a:sym typeface="Arial"/>
              </a:rPr>
              <a:t>LEDak planifikatzen</a:t>
            </a:r>
            <a:endParaRPr u="sng">
              <a:latin typeface="Arial"/>
              <a:ea typeface="Arial"/>
              <a:cs typeface="Arial"/>
              <a:sym typeface="Arial"/>
            </a:endParaRPr>
          </a:p>
        </p:txBody>
      </p:sp>
      <p:grpSp>
        <p:nvGrpSpPr>
          <p:cNvPr id="556" name="Google Shape;556;p57"/>
          <p:cNvGrpSpPr/>
          <p:nvPr/>
        </p:nvGrpSpPr>
        <p:grpSpPr>
          <a:xfrm>
            <a:off x="1414400" y="1807800"/>
            <a:ext cx="1647825" cy="3993750"/>
            <a:chOff x="1414400" y="1807800"/>
            <a:chExt cx="1647825" cy="3993750"/>
          </a:xfrm>
        </p:grpSpPr>
        <p:pic>
          <p:nvPicPr>
            <p:cNvPr id="557" name="Google Shape;557;p57"/>
            <p:cNvPicPr preferRelativeResize="0"/>
            <p:nvPr/>
          </p:nvPicPr>
          <p:blipFill rotWithShape="1">
            <a:blip r:embed="rId3">
              <a:alphaModFix/>
            </a:blip>
            <a:srcRect b="17142" l="0" r="0" t="0"/>
            <a:stretch/>
          </p:blipFill>
          <p:spPr>
            <a:xfrm>
              <a:off x="1414400" y="1807800"/>
              <a:ext cx="1647825" cy="1531100"/>
            </a:xfrm>
            <a:prstGeom prst="rect">
              <a:avLst/>
            </a:prstGeom>
            <a:noFill/>
            <a:ln>
              <a:noFill/>
            </a:ln>
          </p:spPr>
        </p:pic>
        <p:pic>
          <p:nvPicPr>
            <p:cNvPr id="558" name="Google Shape;558;p57"/>
            <p:cNvPicPr preferRelativeResize="0"/>
            <p:nvPr/>
          </p:nvPicPr>
          <p:blipFill rotWithShape="1">
            <a:blip r:embed="rId3">
              <a:alphaModFix/>
            </a:blip>
            <a:srcRect b="17142" l="0" r="0" t="0"/>
            <a:stretch/>
          </p:blipFill>
          <p:spPr>
            <a:xfrm>
              <a:off x="1414400" y="4270450"/>
              <a:ext cx="1647825" cy="1531100"/>
            </a:xfrm>
            <a:prstGeom prst="rect">
              <a:avLst/>
            </a:prstGeom>
            <a:noFill/>
            <a:ln>
              <a:noFill/>
            </a:ln>
          </p:spPr>
        </p:pic>
      </p:grpSp>
      <p:grpSp>
        <p:nvGrpSpPr>
          <p:cNvPr id="559" name="Google Shape;559;p57"/>
          <p:cNvGrpSpPr/>
          <p:nvPr/>
        </p:nvGrpSpPr>
        <p:grpSpPr>
          <a:xfrm>
            <a:off x="4091525" y="1807800"/>
            <a:ext cx="1647825" cy="3993750"/>
            <a:chOff x="1414400" y="1807800"/>
            <a:chExt cx="1647825" cy="3993750"/>
          </a:xfrm>
        </p:grpSpPr>
        <p:pic>
          <p:nvPicPr>
            <p:cNvPr id="560" name="Google Shape;560;p57"/>
            <p:cNvPicPr preferRelativeResize="0"/>
            <p:nvPr/>
          </p:nvPicPr>
          <p:blipFill rotWithShape="1">
            <a:blip r:embed="rId3">
              <a:alphaModFix/>
            </a:blip>
            <a:srcRect b="17142" l="0" r="0" t="0"/>
            <a:stretch/>
          </p:blipFill>
          <p:spPr>
            <a:xfrm>
              <a:off x="1414400" y="1807800"/>
              <a:ext cx="1647825" cy="1531100"/>
            </a:xfrm>
            <a:prstGeom prst="rect">
              <a:avLst/>
            </a:prstGeom>
            <a:noFill/>
            <a:ln>
              <a:noFill/>
            </a:ln>
          </p:spPr>
        </p:pic>
        <p:pic>
          <p:nvPicPr>
            <p:cNvPr id="561" name="Google Shape;561;p57"/>
            <p:cNvPicPr preferRelativeResize="0"/>
            <p:nvPr/>
          </p:nvPicPr>
          <p:blipFill rotWithShape="1">
            <a:blip r:embed="rId3">
              <a:alphaModFix/>
            </a:blip>
            <a:srcRect b="17142" l="0" r="0" t="0"/>
            <a:stretch/>
          </p:blipFill>
          <p:spPr>
            <a:xfrm>
              <a:off x="1414400" y="4270450"/>
              <a:ext cx="1647825" cy="1531100"/>
            </a:xfrm>
            <a:prstGeom prst="rect">
              <a:avLst/>
            </a:prstGeom>
            <a:noFill/>
            <a:ln>
              <a:noFill/>
            </a:ln>
          </p:spPr>
        </p:pic>
      </p:grpSp>
      <p:grpSp>
        <p:nvGrpSpPr>
          <p:cNvPr id="562" name="Google Shape;562;p57"/>
          <p:cNvGrpSpPr/>
          <p:nvPr/>
        </p:nvGrpSpPr>
        <p:grpSpPr>
          <a:xfrm>
            <a:off x="6768675" y="1807800"/>
            <a:ext cx="1647825" cy="3993750"/>
            <a:chOff x="1414400" y="1807800"/>
            <a:chExt cx="1647825" cy="3993750"/>
          </a:xfrm>
        </p:grpSpPr>
        <p:pic>
          <p:nvPicPr>
            <p:cNvPr id="563" name="Google Shape;563;p57"/>
            <p:cNvPicPr preferRelativeResize="0"/>
            <p:nvPr/>
          </p:nvPicPr>
          <p:blipFill rotWithShape="1">
            <a:blip r:embed="rId3">
              <a:alphaModFix/>
            </a:blip>
            <a:srcRect b="17142" l="0" r="0" t="0"/>
            <a:stretch/>
          </p:blipFill>
          <p:spPr>
            <a:xfrm>
              <a:off x="1414400" y="1807800"/>
              <a:ext cx="1647825" cy="1531100"/>
            </a:xfrm>
            <a:prstGeom prst="rect">
              <a:avLst/>
            </a:prstGeom>
            <a:noFill/>
            <a:ln>
              <a:noFill/>
            </a:ln>
          </p:spPr>
        </p:pic>
        <p:pic>
          <p:nvPicPr>
            <p:cNvPr id="564" name="Google Shape;564;p57"/>
            <p:cNvPicPr preferRelativeResize="0"/>
            <p:nvPr/>
          </p:nvPicPr>
          <p:blipFill rotWithShape="1">
            <a:blip r:embed="rId3">
              <a:alphaModFix/>
            </a:blip>
            <a:srcRect b="17142" l="0" r="0" t="0"/>
            <a:stretch/>
          </p:blipFill>
          <p:spPr>
            <a:xfrm>
              <a:off x="1414400" y="4270450"/>
              <a:ext cx="1647825" cy="1531100"/>
            </a:xfrm>
            <a:prstGeom prst="rect">
              <a:avLst/>
            </a:prstGeom>
            <a:noFill/>
            <a:ln>
              <a:noFill/>
            </a:ln>
          </p:spPr>
        </p:pic>
      </p:grpSp>
      <p:pic>
        <p:nvPicPr>
          <p:cNvPr id="565" name="Google Shape;565;p57"/>
          <p:cNvPicPr preferRelativeResize="0"/>
          <p:nvPr/>
        </p:nvPicPr>
        <p:blipFill rotWithShape="1">
          <a:blip r:embed="rId3">
            <a:alphaModFix/>
          </a:blip>
          <a:srcRect b="17142" l="0" r="0" t="0"/>
          <a:stretch/>
        </p:blipFill>
        <p:spPr>
          <a:xfrm>
            <a:off x="9445825" y="1807800"/>
            <a:ext cx="1647825" cy="1531100"/>
          </a:xfrm>
          <a:prstGeom prst="rect">
            <a:avLst/>
          </a:prstGeom>
          <a:noFill/>
          <a:ln>
            <a:noFill/>
          </a:ln>
        </p:spPr>
      </p:pic>
      <p:pic>
        <p:nvPicPr>
          <p:cNvPr id="566" name="Google Shape;566;p57"/>
          <p:cNvPicPr preferRelativeResize="0"/>
          <p:nvPr/>
        </p:nvPicPr>
        <p:blipFill rotWithShape="1">
          <a:blip r:embed="rId3">
            <a:alphaModFix/>
          </a:blip>
          <a:srcRect b="17142" l="0" r="0" t="0"/>
          <a:stretch/>
        </p:blipFill>
        <p:spPr>
          <a:xfrm>
            <a:off x="9445825" y="4270450"/>
            <a:ext cx="1647825" cy="15311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58"/>
          <p:cNvPicPr preferRelativeResize="0"/>
          <p:nvPr/>
        </p:nvPicPr>
        <p:blipFill rotWithShape="1">
          <a:blip r:embed="rId3">
            <a:alphaModFix/>
          </a:blip>
          <a:srcRect b="0" l="0" r="0" t="0"/>
          <a:stretch/>
        </p:blipFill>
        <p:spPr>
          <a:xfrm>
            <a:off x="4598894" y="0"/>
            <a:ext cx="6024281" cy="6867681"/>
          </a:xfrm>
          <a:prstGeom prst="rect">
            <a:avLst/>
          </a:prstGeom>
          <a:noFill/>
          <a:ln>
            <a:noFill/>
          </a:ln>
        </p:spPr>
      </p:pic>
      <p:sp>
        <p:nvSpPr>
          <p:cNvPr id="572" name="Google Shape;572;p58"/>
          <p:cNvSpPr txBox="1"/>
          <p:nvPr/>
        </p:nvSpPr>
        <p:spPr>
          <a:xfrm>
            <a:off x="820271" y="1842248"/>
            <a:ext cx="2810435"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rgbClr val="000000"/>
                </a:solidFill>
                <a:latin typeface="Arial"/>
                <a:ea typeface="Arial"/>
                <a:cs typeface="Arial"/>
                <a:sym typeface="Arial"/>
              </a:rPr>
              <a:t>Ikaslearen algoritmo adibidea</a:t>
            </a:r>
            <a:r>
              <a:rPr b="1" i="0" lang="en-US" sz="2000" u="none" cap="none" strike="noStrike">
                <a:solidFill>
                  <a:srgbClr val="000000"/>
                </a:solidFill>
                <a:latin typeface="Arial"/>
                <a:ea typeface="Arial"/>
                <a:cs typeface="Arial"/>
                <a:sym typeface="Arial"/>
              </a:rPr>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9"/>
          <p:cNvSpPr/>
          <p:nvPr/>
        </p:nvSpPr>
        <p:spPr>
          <a:xfrm>
            <a:off x="1012900" y="367400"/>
            <a:ext cx="74151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Sentsoreekin erroreak konpontzen</a:t>
            </a:r>
            <a:endParaRPr b="1"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00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Kodean dagoen errorea aurkitu eta konpondu dezakezu irudia agertzeko 5ºCtik beherako tenperaturan baino ez?</a:t>
            </a:r>
            <a:endParaRPr b="0" i="0" sz="3200" u="none" cap="none" strike="noStrike">
              <a:solidFill>
                <a:srgbClr val="505555"/>
              </a:solidFill>
              <a:latin typeface="Arial"/>
              <a:ea typeface="Arial"/>
              <a:cs typeface="Arial"/>
              <a:sym typeface="Arial"/>
            </a:endParaRPr>
          </a:p>
        </p:txBody>
      </p:sp>
      <p:pic>
        <p:nvPicPr>
          <p:cNvPr id="579" name="Google Shape;579;p59">
            <a:hlinkClick r:id="rId3"/>
          </p:cNvPr>
          <p:cNvPicPr preferRelativeResize="0"/>
          <p:nvPr/>
        </p:nvPicPr>
        <p:blipFill rotWithShape="1">
          <a:blip r:embed="rId4">
            <a:alphaModFix/>
          </a:blip>
          <a:srcRect b="0" l="0" r="0" t="0"/>
          <a:stretch/>
        </p:blipFill>
        <p:spPr>
          <a:xfrm>
            <a:off x="8200325" y="367400"/>
            <a:ext cx="3730950" cy="5633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Ikaskuntzaren helburuak: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Datuak zer diren ulertzea.</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Datuak sailkatzea.</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Datuak zein eratan erabili daitezkeen identifikatzea.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0"/>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Ikaskuntzaren helburuak: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Datuak baldintza bezala erabili daitezkeela jakitea aukeraketa egiterakoan.</a:t>
            </a:r>
            <a:endParaRPr b="0" i="0" sz="3200" u="none" cap="none" strike="noStrike">
              <a:solidFill>
                <a:srgbClr val="000000"/>
              </a:solidFill>
              <a:latin typeface="Arial"/>
              <a:ea typeface="Arial"/>
              <a:cs typeface="Arial"/>
              <a:sym typeface="Arial"/>
            </a:endParaRPr>
          </a:p>
          <a:p>
            <a:pPr indent="-82550" lvl="0" marL="285750" marR="0" rtl="0" algn="l">
              <a:lnSpc>
                <a:spcPct val="114999"/>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Ikertzea datuen balioa programetan aldatzerakoan horrek dituen eraginak.</a:t>
            </a:r>
            <a:endParaRPr b="0" i="0" sz="3200" u="none" cap="none" strike="noStrike">
              <a:solidFill>
                <a:srgbClr val="000000"/>
              </a:solidFill>
              <a:latin typeface="Arial"/>
              <a:ea typeface="Arial"/>
              <a:cs typeface="Arial"/>
              <a:sym typeface="Arial"/>
            </a:endParaRPr>
          </a:p>
          <a:p>
            <a:pPr indent="-82550" lvl="0" marL="285750" marR="0" rtl="0" algn="l">
              <a:lnSpc>
                <a:spcPct val="114999"/>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Programak idaztea datuak baldintza bezala erabiliz.  </a:t>
            </a:r>
            <a:endParaRPr b="0" i="0" sz="3200" u="none" cap="none" strike="noStrike">
              <a:solidFill>
                <a:srgbClr val="000000"/>
              </a:solidFill>
              <a:latin typeface="Arial"/>
              <a:ea typeface="Arial"/>
              <a:cs typeface="Arial"/>
              <a:sym typeface="Arial"/>
            </a:endParaRPr>
          </a:p>
          <a:p>
            <a:pPr indent="0" lvl="0" marL="0" marR="0" rtl="0" algn="l">
              <a:lnSpc>
                <a:spcPct val="114999"/>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61"/>
          <p:cNvSpPr/>
          <p:nvPr/>
        </p:nvSpPr>
        <p:spPr>
          <a:xfrm>
            <a:off x="578589" y="1205104"/>
            <a:ext cx="11134337" cy="34778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8000" u="none" cap="none" strike="noStrike">
                <a:solidFill>
                  <a:schemeClr val="lt1"/>
                </a:solidFill>
                <a:latin typeface="Arial"/>
                <a:ea typeface="Arial"/>
                <a:cs typeface="Arial"/>
                <a:sym typeface="Arial"/>
              </a:rPr>
              <a:t>LAGUNTZAILE DIGITALAK</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6000" u="none" cap="none" strike="noStrike">
                <a:solidFill>
                  <a:schemeClr val="lt1"/>
                </a:solidFill>
                <a:latin typeface="Arial"/>
                <a:ea typeface="Arial"/>
                <a:cs typeface="Arial"/>
                <a:sym typeface="Arial"/>
              </a:rPr>
              <a:t>Irakasleen gida </a:t>
            </a:r>
            <a:endParaRPr b="0" i="0" sz="6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6000" u="none" cap="none" strike="noStrike">
                <a:solidFill>
                  <a:schemeClr val="lt1"/>
                </a:solidFill>
                <a:latin typeface="Arial"/>
                <a:ea typeface="Arial"/>
                <a:cs typeface="Arial"/>
                <a:sym typeface="Arial"/>
              </a:rPr>
              <a:t>5. ikasgaia</a:t>
            </a:r>
            <a:endParaRPr b="0" i="0" sz="6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lt1"/>
              </a:solidFill>
              <a:latin typeface="Arial"/>
              <a:ea typeface="Arial"/>
              <a:cs typeface="Arial"/>
              <a:sym typeface="Arial"/>
            </a:endParaRPr>
          </a:p>
        </p:txBody>
      </p:sp>
      <p:pic>
        <p:nvPicPr>
          <p:cNvPr id="591" name="Google Shape;591;p61"/>
          <p:cNvPicPr preferRelativeResize="0"/>
          <p:nvPr/>
        </p:nvPicPr>
        <p:blipFill rotWithShape="1">
          <a:blip r:embed="rId3">
            <a:alphaModFix amt="5000"/>
          </a:blip>
          <a:srcRect b="0" l="0" r="0" t="0"/>
          <a:stretch/>
        </p:blipFill>
        <p:spPr>
          <a:xfrm rot="911264">
            <a:off x="8933200" y="4664970"/>
            <a:ext cx="753722" cy="1035727"/>
          </a:xfrm>
          <a:prstGeom prst="rect">
            <a:avLst/>
          </a:prstGeom>
          <a:noFill/>
          <a:ln>
            <a:noFill/>
          </a:ln>
        </p:spPr>
      </p:pic>
      <p:pic>
        <p:nvPicPr>
          <p:cNvPr id="592" name="Google Shape;592;p61"/>
          <p:cNvPicPr preferRelativeResize="0"/>
          <p:nvPr/>
        </p:nvPicPr>
        <p:blipFill rotWithShape="1">
          <a:blip r:embed="rId3">
            <a:alphaModFix amt="5000"/>
          </a:blip>
          <a:srcRect b="0" l="0" r="0" t="0"/>
          <a:stretch/>
        </p:blipFill>
        <p:spPr>
          <a:xfrm rot="911264">
            <a:off x="6268264" y="5387311"/>
            <a:ext cx="753722" cy="1035727"/>
          </a:xfrm>
          <a:prstGeom prst="rect">
            <a:avLst/>
          </a:prstGeom>
          <a:noFill/>
          <a:ln>
            <a:noFill/>
          </a:ln>
        </p:spPr>
      </p:pic>
      <p:pic>
        <p:nvPicPr>
          <p:cNvPr id="593" name="Google Shape;593;p61"/>
          <p:cNvPicPr preferRelativeResize="0"/>
          <p:nvPr/>
        </p:nvPicPr>
        <p:blipFill rotWithShape="1">
          <a:blip r:embed="rId3">
            <a:alphaModFix amt="5000"/>
          </a:blip>
          <a:srcRect b="0" l="0" r="0" t="0"/>
          <a:stretch/>
        </p:blipFill>
        <p:spPr>
          <a:xfrm rot="911264">
            <a:off x="10484279" y="388269"/>
            <a:ext cx="753722" cy="1035727"/>
          </a:xfrm>
          <a:prstGeom prst="rect">
            <a:avLst/>
          </a:prstGeom>
          <a:noFill/>
          <a:ln>
            <a:noFill/>
          </a:ln>
        </p:spPr>
      </p:pic>
      <p:pic>
        <p:nvPicPr>
          <p:cNvPr id="594" name="Google Shape;594;p61"/>
          <p:cNvPicPr preferRelativeResize="0"/>
          <p:nvPr/>
        </p:nvPicPr>
        <p:blipFill rotWithShape="1">
          <a:blip r:embed="rId4">
            <a:alphaModFix amt="5000"/>
          </a:blip>
          <a:srcRect b="0" l="0" r="0" t="0"/>
          <a:stretch/>
        </p:blipFill>
        <p:spPr>
          <a:xfrm rot="-1168137">
            <a:off x="3275646" y="4901076"/>
            <a:ext cx="866231" cy="1119177"/>
          </a:xfrm>
          <a:prstGeom prst="rect">
            <a:avLst/>
          </a:prstGeom>
          <a:noFill/>
          <a:ln>
            <a:noFill/>
          </a:ln>
        </p:spPr>
      </p:pic>
      <p:pic>
        <p:nvPicPr>
          <p:cNvPr id="595" name="Google Shape;595;p61"/>
          <p:cNvPicPr preferRelativeResize="0"/>
          <p:nvPr/>
        </p:nvPicPr>
        <p:blipFill rotWithShape="1">
          <a:blip r:embed="rId5">
            <a:alphaModFix amt="5000"/>
          </a:blip>
          <a:srcRect b="0" l="0" r="0" t="0"/>
          <a:stretch/>
        </p:blipFill>
        <p:spPr>
          <a:xfrm flipH="1" rot="-2090590">
            <a:off x="838950" y="4940120"/>
            <a:ext cx="1033233" cy="612005"/>
          </a:xfrm>
          <a:prstGeom prst="rect">
            <a:avLst/>
          </a:prstGeom>
          <a:noFill/>
          <a:ln>
            <a:noFill/>
          </a:ln>
        </p:spPr>
      </p:pic>
      <p:pic>
        <p:nvPicPr>
          <p:cNvPr id="596" name="Google Shape;596;p61"/>
          <p:cNvPicPr preferRelativeResize="0"/>
          <p:nvPr/>
        </p:nvPicPr>
        <p:blipFill rotWithShape="1">
          <a:blip r:embed="rId6">
            <a:alphaModFix amt="5000"/>
          </a:blip>
          <a:srcRect b="0" l="0" r="0" t="0"/>
          <a:stretch/>
        </p:blipFill>
        <p:spPr>
          <a:xfrm rot="1801578">
            <a:off x="5443055" y="644056"/>
            <a:ext cx="830446" cy="642139"/>
          </a:xfrm>
          <a:prstGeom prst="rect">
            <a:avLst/>
          </a:prstGeom>
          <a:noFill/>
          <a:ln>
            <a:noFill/>
          </a:ln>
        </p:spPr>
      </p:pic>
      <p:pic>
        <p:nvPicPr>
          <p:cNvPr id="597" name="Google Shape;597;p61"/>
          <p:cNvPicPr preferRelativeResize="0"/>
          <p:nvPr/>
        </p:nvPicPr>
        <p:blipFill rotWithShape="1">
          <a:blip r:embed="rId3">
            <a:alphaModFix amt="5000"/>
          </a:blip>
          <a:srcRect b="0" l="0" r="0" t="0"/>
          <a:stretch/>
        </p:blipFill>
        <p:spPr>
          <a:xfrm rot="911264">
            <a:off x="379877" y="2249455"/>
            <a:ext cx="753722" cy="1035727"/>
          </a:xfrm>
          <a:prstGeom prst="rect">
            <a:avLst/>
          </a:prstGeom>
          <a:noFill/>
          <a:ln>
            <a:noFill/>
          </a:ln>
        </p:spPr>
      </p:pic>
      <p:pic>
        <p:nvPicPr>
          <p:cNvPr id="598" name="Google Shape;598;p61"/>
          <p:cNvPicPr preferRelativeResize="0"/>
          <p:nvPr/>
        </p:nvPicPr>
        <p:blipFill rotWithShape="1">
          <a:blip r:embed="rId4">
            <a:alphaModFix amt="5000"/>
          </a:blip>
          <a:srcRect b="0" l="0" r="0" t="0"/>
          <a:stretch/>
        </p:blipFill>
        <p:spPr>
          <a:xfrm rot="-1168133">
            <a:off x="1542324" y="271567"/>
            <a:ext cx="866232" cy="1119177"/>
          </a:xfrm>
          <a:prstGeom prst="rect">
            <a:avLst/>
          </a:prstGeom>
          <a:noFill/>
          <a:ln>
            <a:noFill/>
          </a:ln>
        </p:spPr>
      </p:pic>
      <p:pic>
        <p:nvPicPr>
          <p:cNvPr id="599" name="Google Shape;599;p61"/>
          <p:cNvPicPr preferRelativeResize="0"/>
          <p:nvPr/>
        </p:nvPicPr>
        <p:blipFill rotWithShape="1">
          <a:blip r:embed="rId7">
            <a:alphaModFix/>
          </a:blip>
          <a:srcRect b="0" l="0" r="0" t="0"/>
          <a:stretch/>
        </p:blipFill>
        <p:spPr>
          <a:xfrm>
            <a:off x="9513468" y="5306667"/>
            <a:ext cx="2304255" cy="109836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2"/>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Ikaskuntzaren helburuak:</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Algoritmoak irakurri eta idaztea.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Identifikatzea nola laguntzaile digitalek lan egin dezaketen.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Programa bat idaztea Micro:bit-a laguntzaile digital bezala erabiltzeko.</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3"/>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Algoritmoak eta programak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5720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a:t>
            </a:r>
            <a:r>
              <a:rPr b="0" i="0" lang="en-US" sz="3200" u="none" cap="none" strike="noStrike">
                <a:solidFill>
                  <a:srgbClr val="505555"/>
                </a:solidFill>
                <a:latin typeface="Arial"/>
                <a:ea typeface="Arial"/>
                <a:cs typeface="Arial"/>
                <a:sym typeface="Arial"/>
              </a:rPr>
              <a:t> eskumuturreko </a:t>
            </a:r>
            <a:r>
              <a:rPr b="0" i="0" lang="en-US" sz="3200" u="none" cap="none" strike="noStrike">
                <a:solidFill>
                  <a:srgbClr val="92D050"/>
                </a:solidFill>
                <a:latin typeface="Arial"/>
                <a:ea typeface="Arial"/>
                <a:cs typeface="Arial"/>
                <a:sym typeface="Arial"/>
              </a:rPr>
              <a:t>berdea</a:t>
            </a:r>
            <a:r>
              <a:rPr b="0" i="0" lang="en-US" sz="3200" u="none" cap="none" strike="noStrike">
                <a:solidFill>
                  <a:srgbClr val="505555"/>
                </a:solidFill>
                <a:latin typeface="Arial"/>
                <a:ea typeface="Arial"/>
                <a:cs typeface="Arial"/>
                <a:sym typeface="Arial"/>
              </a:rPr>
              <a:t> baduzu</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egin txalo 5 aldiz</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505555"/>
                </a:solidFill>
                <a:latin typeface="Arial"/>
                <a:ea typeface="Arial"/>
                <a:cs typeface="Arial"/>
                <a:sym typeface="Arial"/>
              </a:rPr>
              <a:t>	BESTELA atzamarra ahoan jarri eta "shh" esan</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4"/>
          <p:cNvSpPr/>
          <p:nvPr/>
        </p:nvSpPr>
        <p:spPr>
          <a:xfrm>
            <a:off x="1012887" y="367400"/>
            <a:ext cx="10852541"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Algoritmoak eta programak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a:t>
            </a:r>
            <a:r>
              <a:rPr b="0" i="0" lang="en-US" sz="3200" u="none" cap="none" strike="noStrike">
                <a:solidFill>
                  <a:srgbClr val="505555"/>
                </a:solidFill>
                <a:latin typeface="Arial"/>
                <a:ea typeface="Arial"/>
                <a:cs typeface="Arial"/>
                <a:sym typeface="Arial"/>
              </a:rPr>
              <a:t> eskumuturreko </a:t>
            </a:r>
            <a:r>
              <a:rPr b="0" i="0" lang="en-US" sz="3200" u="none" cap="none" strike="noStrike">
                <a:solidFill>
                  <a:srgbClr val="FF0000"/>
                </a:solidFill>
                <a:latin typeface="Arial"/>
                <a:ea typeface="Arial"/>
                <a:cs typeface="Arial"/>
                <a:sym typeface="Arial"/>
              </a:rPr>
              <a:t>gorria</a:t>
            </a:r>
            <a:r>
              <a:rPr b="0" i="0" lang="en-US" sz="3200" u="none" cap="none" strike="noStrike">
                <a:solidFill>
                  <a:srgbClr val="505555"/>
                </a:solidFill>
                <a:latin typeface="Arial"/>
                <a:ea typeface="Arial"/>
                <a:cs typeface="Arial"/>
                <a:sym typeface="Arial"/>
              </a:rPr>
              <a:t> baduzu</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egin txalo 5 aldiz</a:t>
            </a:r>
            <a:endParaRPr b="0"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BESTELA BALDIN ETA </a:t>
            </a:r>
            <a:r>
              <a:rPr b="0" i="0" lang="en-US" sz="3200" u="none" cap="none" strike="noStrike">
                <a:solidFill>
                  <a:srgbClr val="505555"/>
                </a:solidFill>
                <a:latin typeface="Arial"/>
                <a:ea typeface="Arial"/>
                <a:cs typeface="Arial"/>
                <a:sym typeface="Arial"/>
              </a:rPr>
              <a:t>eskumuturreko </a:t>
            </a:r>
            <a:r>
              <a:rPr b="0" i="0" lang="en-US" sz="3200" u="none" cap="none" strike="noStrike">
                <a:solidFill>
                  <a:srgbClr val="FFFF00"/>
                </a:solidFill>
                <a:highlight>
                  <a:srgbClr val="000000"/>
                </a:highlight>
                <a:latin typeface="Arial"/>
                <a:ea typeface="Arial"/>
                <a:cs typeface="Arial"/>
                <a:sym typeface="Arial"/>
              </a:rPr>
              <a:t>horia</a:t>
            </a:r>
            <a:r>
              <a:rPr b="0" i="0" lang="en-US" sz="3200" u="none" cap="none" strike="noStrike">
                <a:solidFill>
                  <a:srgbClr val="505555"/>
                </a:solidFill>
                <a:latin typeface="Arial"/>
                <a:ea typeface="Arial"/>
                <a:cs typeface="Arial"/>
                <a:sym typeface="Arial"/>
              </a:rPr>
              <a:t> baduzu </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zaunka egin 5 aldiz txakurren legez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505555"/>
                </a:solidFill>
                <a:latin typeface="Arial"/>
                <a:ea typeface="Arial"/>
                <a:cs typeface="Arial"/>
                <a:sym typeface="Arial"/>
              </a:rPr>
              <a:t>		</a:t>
            </a:r>
            <a:r>
              <a:rPr b="1" i="0" lang="en-US" sz="3200" u="none" cap="none" strike="noStrike">
                <a:solidFill>
                  <a:srgbClr val="505555"/>
                </a:solidFill>
                <a:latin typeface="Arial"/>
                <a:ea typeface="Arial"/>
                <a:cs typeface="Arial"/>
                <a:sym typeface="Arial"/>
              </a:rPr>
              <a:t>BESTELA</a:t>
            </a:r>
            <a:r>
              <a:rPr b="0" i="0" lang="en-US" sz="3200" u="none" cap="none" strike="noStrike">
                <a:solidFill>
                  <a:srgbClr val="505555"/>
                </a:solidFill>
                <a:latin typeface="Arial"/>
                <a:ea typeface="Arial"/>
                <a:cs typeface="Arial"/>
                <a:sym typeface="Arial"/>
              </a:rPr>
              <a:t> atzamarra ahoan jarri eta "shh" esan</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5"/>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Algoritmoak eta programak</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a:t>
            </a:r>
            <a:r>
              <a:rPr b="0" i="0" lang="en-US" sz="3200" u="none" cap="none" strike="noStrike">
                <a:solidFill>
                  <a:srgbClr val="505555"/>
                </a:solidFill>
                <a:latin typeface="Arial"/>
                <a:ea typeface="Arial"/>
                <a:cs typeface="Arial"/>
                <a:sym typeface="Arial"/>
              </a:rPr>
              <a:t> eskumuturreko </a:t>
            </a:r>
            <a:r>
              <a:rPr b="0" i="0" lang="en-US" sz="3200" u="none" cap="none" strike="noStrike">
                <a:solidFill>
                  <a:srgbClr val="2F5496"/>
                </a:solidFill>
                <a:latin typeface="Arial"/>
                <a:ea typeface="Arial"/>
                <a:cs typeface="Arial"/>
                <a:sym typeface="Arial"/>
              </a:rPr>
              <a:t>urdina </a:t>
            </a:r>
            <a:r>
              <a:rPr b="0" i="0" lang="en-US" sz="3200" u="none" cap="none" strike="noStrike">
                <a:solidFill>
                  <a:srgbClr val="505555"/>
                </a:solidFill>
                <a:latin typeface="Arial"/>
                <a:ea typeface="Arial"/>
                <a:cs typeface="Arial"/>
                <a:sym typeface="Arial"/>
              </a:rPr>
              <a:t>baduzu</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egin txalo 7 aldiz</a:t>
            </a:r>
            <a:endParaRPr b="0"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BESTELA BALDIN ETA </a:t>
            </a:r>
            <a:r>
              <a:rPr b="0" i="0" lang="en-US" sz="3200" u="none" cap="none" strike="noStrike">
                <a:solidFill>
                  <a:srgbClr val="505555"/>
                </a:solidFill>
                <a:latin typeface="Arial"/>
                <a:ea typeface="Arial"/>
                <a:cs typeface="Arial"/>
                <a:sym typeface="Arial"/>
              </a:rPr>
              <a:t>eskumuturreko </a:t>
            </a:r>
            <a:r>
              <a:rPr b="0" i="0" lang="en-US" sz="3200" u="none" cap="none" strike="noStrike">
                <a:solidFill>
                  <a:srgbClr val="92D050"/>
                </a:solidFill>
                <a:latin typeface="Arial"/>
                <a:ea typeface="Arial"/>
                <a:cs typeface="Arial"/>
                <a:sym typeface="Arial"/>
              </a:rPr>
              <a:t>berdea</a:t>
            </a:r>
            <a:r>
              <a:rPr b="0" i="0" lang="en-US" sz="3200" u="none" cap="none" strike="noStrike">
                <a:solidFill>
                  <a:srgbClr val="505555"/>
                </a:solidFill>
                <a:latin typeface="Arial"/>
                <a:ea typeface="Arial"/>
                <a:cs typeface="Arial"/>
                <a:sym typeface="Arial"/>
              </a:rPr>
              <a:t> baduzu</a:t>
            </a:r>
            <a:r>
              <a:rPr b="1" i="0" lang="en-US" sz="3200" u="none" cap="none" strike="noStrike">
                <a:solidFill>
                  <a:srgbClr val="505555"/>
                </a:solidFill>
                <a:latin typeface="Arial"/>
                <a:ea typeface="Arial"/>
                <a:cs typeface="Arial"/>
                <a:sym typeface="Arial"/>
              </a:rPr>
              <a:t> </a:t>
            </a:r>
            <a:endParaRPr b="1"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miau egin 7 aldiz katuen legez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505555"/>
                </a:solidFill>
                <a:latin typeface="Arial"/>
                <a:ea typeface="Arial"/>
                <a:cs typeface="Arial"/>
                <a:sym typeface="Arial"/>
              </a:rPr>
              <a:t>		</a:t>
            </a:r>
            <a:r>
              <a:rPr b="1" i="0" lang="en-US" sz="3200" u="none" cap="none" strike="noStrike">
                <a:solidFill>
                  <a:srgbClr val="505555"/>
                </a:solidFill>
                <a:latin typeface="Arial"/>
                <a:ea typeface="Arial"/>
                <a:cs typeface="Arial"/>
                <a:sym typeface="Arial"/>
              </a:rPr>
              <a:t>BESTELA</a:t>
            </a:r>
            <a:r>
              <a:rPr b="0" i="0" lang="en-US" sz="3200" u="none" cap="none" strike="noStrike">
                <a:solidFill>
                  <a:srgbClr val="505555"/>
                </a:solidFill>
                <a:latin typeface="Arial"/>
                <a:ea typeface="Arial"/>
                <a:cs typeface="Arial"/>
                <a:sym typeface="Arial"/>
              </a:rPr>
              <a:t> atzamarra ahoan jarri eta "shh" esan</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6"/>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Algoritmoak eta programak</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a:t>
            </a:r>
            <a:r>
              <a:rPr b="0" i="0" lang="en-US" sz="3200" u="none" cap="none" strike="noStrike">
                <a:solidFill>
                  <a:srgbClr val="505555"/>
                </a:solidFill>
                <a:latin typeface="Arial"/>
                <a:ea typeface="Arial"/>
                <a:cs typeface="Arial"/>
                <a:sym typeface="Arial"/>
              </a:rPr>
              <a:t> eskumuturreko </a:t>
            </a:r>
            <a:r>
              <a:rPr b="0" i="0" lang="en-US" sz="3200" u="none" cap="none" strike="noStrike">
                <a:solidFill>
                  <a:srgbClr val="505555"/>
                </a:solidFill>
                <a:highlight>
                  <a:srgbClr val="FFFF00"/>
                </a:highlight>
                <a:latin typeface="Arial"/>
                <a:ea typeface="Arial"/>
                <a:cs typeface="Arial"/>
                <a:sym typeface="Arial"/>
              </a:rPr>
              <a:t>horia</a:t>
            </a:r>
            <a:r>
              <a:rPr b="0" i="0" lang="en-US" sz="3200" u="none" cap="none" strike="noStrike">
                <a:solidFill>
                  <a:srgbClr val="505555"/>
                </a:solidFill>
                <a:latin typeface="Arial"/>
                <a:ea typeface="Arial"/>
                <a:cs typeface="Arial"/>
                <a:sym typeface="Arial"/>
              </a:rPr>
              <a:t> baduzu</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klaskatu hatzamarrak 3 aldiz</a:t>
            </a:r>
            <a:endParaRPr b="0"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BESTELA BALDIN ETA </a:t>
            </a:r>
            <a:r>
              <a:rPr b="0" i="0" lang="en-US" sz="3200" u="none" cap="none" strike="noStrike">
                <a:solidFill>
                  <a:srgbClr val="505555"/>
                </a:solidFill>
                <a:latin typeface="Arial"/>
                <a:ea typeface="Arial"/>
                <a:cs typeface="Arial"/>
                <a:sym typeface="Arial"/>
              </a:rPr>
              <a:t>eskumuturreko </a:t>
            </a:r>
            <a:r>
              <a:rPr b="0" i="0" lang="en-US" sz="3200" u="none" cap="none" strike="noStrike">
                <a:solidFill>
                  <a:srgbClr val="FF0000"/>
                </a:solidFill>
                <a:latin typeface="Arial"/>
                <a:ea typeface="Arial"/>
                <a:cs typeface="Arial"/>
                <a:sym typeface="Arial"/>
              </a:rPr>
              <a:t>gorria</a:t>
            </a:r>
            <a:r>
              <a:rPr b="0" i="0" lang="en-US" sz="3200" u="none" cap="none" strike="noStrike">
                <a:solidFill>
                  <a:srgbClr val="505555"/>
                </a:solidFill>
                <a:latin typeface="Arial"/>
                <a:ea typeface="Arial"/>
                <a:cs typeface="Arial"/>
                <a:sym typeface="Arial"/>
              </a:rPr>
              <a:t> baduzu</a:t>
            </a:r>
            <a:r>
              <a:rPr b="1" i="0" lang="en-US" sz="3200" u="none" cap="none" strike="noStrike">
                <a:solidFill>
                  <a:srgbClr val="505555"/>
                </a:solidFill>
                <a:latin typeface="Arial"/>
                <a:ea typeface="Arial"/>
                <a:cs typeface="Arial"/>
                <a:sym typeface="Arial"/>
              </a:rPr>
              <a:t> </a:t>
            </a:r>
            <a:endParaRPr b="1"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oihu egin 3 aldiz saguen legez</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505555"/>
                </a:solidFill>
                <a:latin typeface="Arial"/>
                <a:ea typeface="Arial"/>
                <a:cs typeface="Arial"/>
                <a:sym typeface="Arial"/>
              </a:rPr>
              <a:t>	</a:t>
            </a:r>
            <a:r>
              <a:rPr b="1" i="0" lang="en-US" sz="3200" u="none" cap="none" strike="noStrike">
                <a:solidFill>
                  <a:srgbClr val="505555"/>
                </a:solidFill>
                <a:latin typeface="Arial"/>
                <a:ea typeface="Arial"/>
                <a:cs typeface="Arial"/>
                <a:sym typeface="Arial"/>
              </a:rPr>
              <a:t>BESTELA</a:t>
            </a:r>
            <a:r>
              <a:rPr b="0" i="0" lang="en-US" sz="3200" u="none" cap="none" strike="noStrike">
                <a:solidFill>
                  <a:srgbClr val="505555"/>
                </a:solidFill>
                <a:latin typeface="Arial"/>
                <a:ea typeface="Arial"/>
                <a:cs typeface="Arial"/>
                <a:sym typeface="Arial"/>
              </a:rPr>
              <a:t> atzamarra ahoan jarri eta "shh" esan</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7"/>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Idatzi dezakezu zure algoritmoa?</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 </a:t>
            </a:r>
            <a:r>
              <a:rPr b="0" i="0" lang="en-US" sz="3200" u="none" cap="none" strike="noStrike">
                <a:solidFill>
                  <a:srgbClr val="505555"/>
                </a:solidFill>
                <a:latin typeface="Arial"/>
                <a:ea typeface="Arial"/>
                <a:cs typeface="Arial"/>
                <a:sym typeface="Arial"/>
              </a:rPr>
              <a:t>eskumuturreko                baduzu</a:t>
            </a:r>
            <a:r>
              <a:rPr b="1"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Clr>
                <a:schemeClr val="dk1"/>
              </a:buClr>
              <a:buSzPts val="1100"/>
              <a:buFont typeface="Arial"/>
              <a:buNone/>
            </a:pPr>
            <a:r>
              <a:rPr b="1" i="0" lang="en-US" sz="3200" u="none" cap="none" strike="noStrike">
                <a:solidFill>
                  <a:srgbClr val="505555"/>
                </a:solidFill>
                <a:latin typeface="Arial"/>
                <a:ea typeface="Arial"/>
                <a:cs typeface="Arial"/>
                <a:sym typeface="Arial"/>
              </a:rPr>
              <a:t>ORDUAN</a:t>
            </a:r>
            <a:endParaRPr b="0"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BESTELA BALDIN ETA </a:t>
            </a:r>
            <a:r>
              <a:rPr b="0" i="0" lang="en-US" sz="3200" u="none" cap="none" strike="noStrike">
                <a:solidFill>
                  <a:srgbClr val="505555"/>
                </a:solidFill>
                <a:latin typeface="Arial"/>
                <a:ea typeface="Arial"/>
                <a:cs typeface="Arial"/>
                <a:sym typeface="Arial"/>
              </a:rPr>
              <a:t>eskumuturreko               baduzu</a:t>
            </a:r>
            <a:r>
              <a:rPr b="1"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Clr>
                <a:schemeClr val="dk1"/>
              </a:buClr>
              <a:buSzPts val="1100"/>
              <a:buFont typeface="Arial"/>
              <a:buNone/>
            </a:pPr>
            <a:r>
              <a:rPr b="1" i="0" lang="en-US" sz="3200" u="none" cap="none" strike="noStrike">
                <a:solidFill>
                  <a:srgbClr val="505555"/>
                </a:solidFill>
                <a:latin typeface="Arial"/>
                <a:ea typeface="Arial"/>
                <a:cs typeface="Arial"/>
                <a:sym typeface="Arial"/>
              </a:rPr>
              <a:t>ORDUAN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505555"/>
                </a:solidFill>
                <a:latin typeface="Arial"/>
                <a:ea typeface="Arial"/>
                <a:cs typeface="Arial"/>
                <a:sym typeface="Arial"/>
              </a:rPr>
              <a:t>		BESTELA </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68"/>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Laguntzaile digitalak</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0000"/>
              </a:lnSpc>
              <a:spcBef>
                <a:spcPts val="0"/>
              </a:spcBef>
              <a:spcAft>
                <a:spcPts val="0"/>
              </a:spcAft>
              <a:buNone/>
            </a:pPr>
            <a:r>
              <a:rPr b="0" i="0" lang="en-US" sz="3200" u="none" cap="none" strike="noStrike">
                <a:solidFill>
                  <a:srgbClr val="505555"/>
                </a:solidFill>
                <a:latin typeface="Arial"/>
                <a:ea typeface="Arial"/>
                <a:cs typeface="Arial"/>
                <a:sym typeface="Arial"/>
              </a:rPr>
              <a:t> </a:t>
            </a:r>
            <a:r>
              <a:rPr b="0" i="0" lang="en-US" sz="3200" u="none" cap="none" strike="noStrike">
                <a:solidFill>
                  <a:srgbClr val="000000"/>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203200" lvl="0" marL="0" marR="0" rtl="0" algn="l">
              <a:lnSpc>
                <a:spcPct val="100000"/>
              </a:lnSpc>
              <a:spcBef>
                <a:spcPts val="0"/>
              </a:spcBef>
              <a:spcAft>
                <a:spcPts val="0"/>
              </a:spcAft>
              <a:buClr>
                <a:srgbClr val="505555"/>
              </a:buClr>
              <a:buSzPts val="3200"/>
              <a:buFont typeface="Arial"/>
              <a:buChar char="•"/>
            </a:pPr>
            <a:r>
              <a:rPr b="0" i="0" lang="en-US" sz="3200" u="none" cap="none" strike="noStrike">
                <a:solidFill>
                  <a:schemeClr val="dk2"/>
                </a:solidFill>
                <a:latin typeface="Arial"/>
                <a:ea typeface="Arial"/>
                <a:cs typeface="Arial"/>
                <a:sym typeface="Arial"/>
              </a:rPr>
              <a:t> </a:t>
            </a:r>
            <a:r>
              <a:rPr b="0" i="0" lang="en-US" sz="3200" u="none" cap="none" strike="noStrike">
                <a:solidFill>
                  <a:srgbClr val="595959"/>
                </a:solidFill>
                <a:latin typeface="Arial"/>
                <a:ea typeface="Arial"/>
                <a:cs typeface="Arial"/>
                <a:sym typeface="Arial"/>
              </a:rPr>
              <a:t>Laguntzaile digitalak ekintzak burutzen dituzten gailuak dira, jarraibideak giza ahotsa direnean.</a:t>
            </a:r>
            <a:endParaRPr b="0" i="0" sz="3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505555"/>
              </a:buClr>
              <a:buSzPts val="3200"/>
              <a:buFont typeface="Arial"/>
              <a:buNone/>
            </a:pPr>
            <a:r>
              <a:t/>
            </a:r>
            <a:endParaRPr b="0" i="0" sz="3200" u="none" cap="none" strike="noStrike">
              <a:solidFill>
                <a:srgbClr val="505555"/>
              </a:solidFill>
              <a:latin typeface="Arial"/>
              <a:ea typeface="Arial"/>
              <a:cs typeface="Arial"/>
              <a:sym typeface="Arial"/>
            </a:endParaRPr>
          </a:p>
          <a:p>
            <a:pPr indent="-203200" lvl="0" marL="0" marR="0" rtl="0" algn="l">
              <a:lnSpc>
                <a:spcPct val="100000"/>
              </a:lnSpc>
              <a:spcBef>
                <a:spcPts val="0"/>
              </a:spcBef>
              <a:spcAft>
                <a:spcPts val="0"/>
              </a:spcAft>
              <a:buClr>
                <a:srgbClr val="505555"/>
              </a:buClr>
              <a:buSzPts val="3200"/>
              <a:buFont typeface="Arial"/>
              <a:buChar char="•"/>
            </a:pPr>
            <a:r>
              <a:rPr b="0" i="0" lang="en-US" sz="3200" u="none" cap="none" strike="noStrike">
                <a:solidFill>
                  <a:srgbClr val="505555"/>
                </a:solidFill>
                <a:latin typeface="Arial"/>
                <a:ea typeface="Arial"/>
                <a:cs typeface="Arial"/>
                <a:sym typeface="Arial"/>
              </a:rPr>
              <a:t> Laguntzaile digitalen zein adibide ezagutzen duzu?</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9"/>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Micro:bit laguntzaile digitala</a:t>
            </a:r>
            <a:endParaRPr b="1" i="0" sz="4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Programa bat idatziko dugu Micro:bit-a laguntzaile digitalean bihurtzeko.</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Micro:bit-ak sentsoreak erabiliko ditu zuk jantzi beharko dituzun arropak aukeratzeko.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Nola egin dezakegu hori?</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Nor naiz ni?</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Aukeratu pertsona ezagun bat eta haren inguruko informazioa bilatu.</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5000"/>
              </a:lnSpc>
              <a:spcBef>
                <a:spcPts val="0"/>
              </a:spcBef>
              <a:spcAft>
                <a:spcPts val="0"/>
              </a:spcAft>
              <a:buClr>
                <a:srgbClr val="505555"/>
              </a:buClr>
              <a:buSzPts val="3200"/>
              <a:buFont typeface="Questrial"/>
              <a:buChar char="●"/>
            </a:pPr>
            <a:r>
              <a:rPr b="0" i="0" lang="en-US" sz="3200" u="none" cap="none" strike="noStrike">
                <a:solidFill>
                  <a:srgbClr val="505555"/>
                </a:solidFill>
                <a:latin typeface="Arial"/>
                <a:ea typeface="Arial"/>
                <a:cs typeface="Arial"/>
                <a:sym typeface="Arial"/>
              </a:rPr>
              <a:t>Nolako informazioa aurkitu dezakezu?</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70"/>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Micro:bit, zer jantzi behar dut gaur?</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graphicFrame>
        <p:nvGraphicFramePr>
          <p:cNvPr id="654" name="Google Shape;654;p70"/>
          <p:cNvGraphicFramePr/>
          <p:nvPr/>
        </p:nvGraphicFramePr>
        <p:xfrm>
          <a:off x="391425" y="1893050"/>
          <a:ext cx="3000000" cy="3000000"/>
        </p:xfrm>
        <a:graphic>
          <a:graphicData uri="http://schemas.openxmlformats.org/drawingml/2006/table">
            <a:tbl>
              <a:tblPr>
                <a:noFill/>
                <a:tableStyleId>{DCFF985E-5790-4DBC-843D-CACD14B24E46}</a:tableStyleId>
              </a:tblPr>
              <a:tblGrid>
                <a:gridCol w="3803050"/>
                <a:gridCol w="3803050"/>
                <a:gridCol w="3803050"/>
              </a:tblGrid>
              <a:tr h="763800">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Tenperatura 20℃ baino altuagoa</a:t>
                      </a:r>
                      <a:endParaRPr sz="22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2200" u="none" cap="none" strike="noStrike">
                          <a:solidFill>
                            <a:schemeClr val="dk1"/>
                          </a:solidFill>
                          <a:latin typeface="Arial"/>
                          <a:ea typeface="Arial"/>
                          <a:cs typeface="Arial"/>
                          <a:sym typeface="Arial"/>
                        </a:rPr>
                        <a:t>Tenperatura 5 eta 20℃ artean</a:t>
                      </a:r>
                      <a:endParaRPr sz="2200" u="none" cap="none" strike="noStrike">
                        <a:latin typeface="Arial"/>
                        <a:ea typeface="Arial"/>
                        <a:cs typeface="Arial"/>
                        <a:sym typeface="Aria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2200" u="none" cap="none" strike="noStrike">
                          <a:solidFill>
                            <a:schemeClr val="dk1"/>
                          </a:solidFill>
                          <a:latin typeface="Arial"/>
                          <a:ea typeface="Arial"/>
                          <a:cs typeface="Arial"/>
                          <a:sym typeface="Arial"/>
                        </a:rPr>
                        <a:t>Tenperatura 5℃ baino baxuagoa</a:t>
                      </a:r>
                      <a:endParaRPr sz="2200" u="none" cap="none" strike="noStrike">
                        <a:latin typeface="Arial"/>
                        <a:ea typeface="Arial"/>
                        <a:cs typeface="Arial"/>
                        <a:sym typeface="Arial"/>
                      </a:endParaRPr>
                    </a:p>
                  </a:txBody>
                  <a:tcPr marT="91425" marB="91425" marR="91425" marL="91425"/>
                </a:tc>
              </a:tr>
              <a:tr h="2124050">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latin typeface="Arial"/>
                          <a:ea typeface="Arial"/>
                          <a:cs typeface="Arial"/>
                          <a:sym typeface="Arial"/>
                        </a:rPr>
                        <a:t>Jantzi beharko zenuke:</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latin typeface="Arial"/>
                          <a:ea typeface="Arial"/>
                          <a:cs typeface="Arial"/>
                          <a:sym typeface="Arial"/>
                        </a:rPr>
                        <a:t>Jantzi beharko zenuke:</a:t>
                      </a:r>
                      <a:endParaRPr b="0" i="0" sz="1400" u="none" cap="none" strike="noStrike">
                        <a:latin typeface="Arial"/>
                        <a:ea typeface="Arial"/>
                        <a:cs typeface="Arial"/>
                        <a:sym typeface="Aria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latin typeface="Arial"/>
                          <a:ea typeface="Arial"/>
                          <a:cs typeface="Arial"/>
                          <a:sym typeface="Arial"/>
                        </a:rPr>
                        <a:t>Jantzi beharko zenuke:</a:t>
                      </a:r>
                      <a:endParaRPr b="0" i="0" sz="1400" u="none" cap="none" strike="noStrike">
                        <a:latin typeface="Arial"/>
                        <a:ea typeface="Arial"/>
                        <a:cs typeface="Arial"/>
                        <a:sym typeface="Arial"/>
                      </a:endParaRPr>
                    </a:p>
                  </a:txBody>
                  <a:tcPr marT="91425" marB="91425" marR="91425" marL="91425"/>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1"/>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Tenperatura txartelak</a:t>
            </a:r>
            <a:endParaRPr b="1" i="0" sz="4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graphicFrame>
        <p:nvGraphicFramePr>
          <p:cNvPr id="661" name="Google Shape;661;p71"/>
          <p:cNvGraphicFramePr/>
          <p:nvPr/>
        </p:nvGraphicFramePr>
        <p:xfrm>
          <a:off x="391425" y="1337878"/>
          <a:ext cx="3000000" cy="3000000"/>
        </p:xfrm>
        <a:graphic>
          <a:graphicData uri="http://schemas.openxmlformats.org/drawingml/2006/table">
            <a:tbl>
              <a:tblPr>
                <a:noFill/>
                <a:tableStyleId>{DCFF985E-5790-4DBC-843D-CACD14B24E46}</a:tableStyleId>
              </a:tblPr>
              <a:tblGrid>
                <a:gridCol w="3803050"/>
                <a:gridCol w="3803050"/>
                <a:gridCol w="3803050"/>
              </a:tblGrid>
              <a:tr h="1504575">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latin typeface="Arial"/>
                          <a:ea typeface="Arial"/>
                          <a:cs typeface="Arial"/>
                          <a:sym typeface="Arial"/>
                        </a:rPr>
                        <a:t>7℃</a:t>
                      </a:r>
                      <a:endParaRPr sz="8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solidFill>
                            <a:schemeClr val="dk1"/>
                          </a:solidFill>
                          <a:latin typeface="Arial"/>
                          <a:ea typeface="Arial"/>
                          <a:cs typeface="Arial"/>
                          <a:sym typeface="Arial"/>
                        </a:rPr>
                        <a:t>21℃</a:t>
                      </a:r>
                      <a:endParaRPr sz="8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solidFill>
                            <a:schemeClr val="dk1"/>
                          </a:solidFill>
                          <a:latin typeface="Arial"/>
                          <a:ea typeface="Arial"/>
                          <a:cs typeface="Arial"/>
                          <a:sym typeface="Arial"/>
                        </a:rPr>
                        <a:t>12℃</a:t>
                      </a:r>
                      <a:endParaRPr sz="8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504575">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latin typeface="Arial"/>
                          <a:ea typeface="Arial"/>
                          <a:cs typeface="Arial"/>
                          <a:sym typeface="Arial"/>
                        </a:rPr>
                        <a:t>-2℃</a:t>
                      </a:r>
                      <a:endParaRPr sz="8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solidFill>
                            <a:schemeClr val="dk1"/>
                          </a:solidFill>
                          <a:latin typeface="Arial"/>
                          <a:ea typeface="Arial"/>
                          <a:cs typeface="Arial"/>
                          <a:sym typeface="Arial"/>
                        </a:rPr>
                        <a:t>11℃</a:t>
                      </a:r>
                      <a:endParaRPr sz="8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solidFill>
                            <a:schemeClr val="dk1"/>
                          </a:solidFill>
                          <a:latin typeface="Arial"/>
                          <a:ea typeface="Arial"/>
                          <a:cs typeface="Arial"/>
                          <a:sym typeface="Arial"/>
                        </a:rPr>
                        <a:t>1℃</a:t>
                      </a:r>
                      <a:endParaRPr sz="8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504575">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latin typeface="Arial"/>
                          <a:ea typeface="Arial"/>
                          <a:cs typeface="Arial"/>
                          <a:sym typeface="Arial"/>
                        </a:rPr>
                        <a:t>0℃</a:t>
                      </a:r>
                      <a:endParaRPr sz="8400" u="none" cap="none" strike="noStrike">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solidFill>
                            <a:schemeClr val="dk1"/>
                          </a:solidFill>
                          <a:latin typeface="Arial"/>
                          <a:ea typeface="Arial"/>
                          <a:cs typeface="Arial"/>
                          <a:sym typeface="Arial"/>
                        </a:rPr>
                        <a:t>8℃</a:t>
                      </a:r>
                      <a:endParaRPr sz="8400" u="none" cap="none" strike="noStrike">
                        <a:solidFill>
                          <a:schemeClr val="dk1"/>
                        </a:solidFill>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400"/>
                        <a:buFont typeface="Arial"/>
                        <a:buNone/>
                      </a:pPr>
                      <a:r>
                        <a:rPr lang="en-US" sz="8400" u="none" cap="none" strike="noStrike">
                          <a:solidFill>
                            <a:schemeClr val="dk1"/>
                          </a:solidFill>
                          <a:latin typeface="Arial"/>
                          <a:ea typeface="Arial"/>
                          <a:cs typeface="Arial"/>
                          <a:sym typeface="Arial"/>
                        </a:rPr>
                        <a:t>37℃</a:t>
                      </a:r>
                      <a:endParaRPr sz="8400" u="none" cap="none" strike="noStrike">
                        <a:solidFill>
                          <a:schemeClr val="dk1"/>
                        </a:solidFill>
                        <a:latin typeface="Arial"/>
                        <a:ea typeface="Arial"/>
                        <a:cs typeface="Arial"/>
                        <a:sym typeface="Aria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72"/>
          <p:cNvSpPr/>
          <p:nvPr/>
        </p:nvSpPr>
        <p:spPr>
          <a:xfrm>
            <a:off x="131145" y="391526"/>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Laguntzaile digitalaren algoritmoa</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BETI</a:t>
            </a:r>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GALDETZEN DUGUNEAN</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  </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 </a:t>
            </a:r>
            <a:r>
              <a:rPr b="0" i="0" lang="en-US" sz="3200" u="none" cap="none" strike="noStrike">
                <a:solidFill>
                  <a:srgbClr val="505555"/>
                </a:solidFill>
                <a:latin typeface="Arial"/>
                <a:ea typeface="Arial"/>
                <a:cs typeface="Arial"/>
                <a:sym typeface="Arial"/>
              </a:rPr>
              <a:t>esan</a:t>
            </a:r>
            <a:r>
              <a:rPr b="1"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BESTELA BALDIN ETA </a:t>
            </a:r>
            <a:endParaRPr b="1"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esan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    BESTELA</a:t>
            </a:r>
            <a:r>
              <a:rPr b="0" i="0" lang="en-US" sz="3200" u="none" cap="none" strike="noStrike">
                <a:solidFill>
                  <a:srgbClr val="505555"/>
                </a:solidFill>
                <a:latin typeface="Arial"/>
                <a:ea typeface="Arial"/>
                <a:cs typeface="Arial"/>
                <a:sym typeface="Arial"/>
              </a:rPr>
              <a:t> esan</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cxnSp>
        <p:nvCxnSpPr>
          <p:cNvPr id="668" name="Google Shape;668;p72"/>
          <p:cNvCxnSpPr/>
          <p:nvPr/>
        </p:nvCxnSpPr>
        <p:spPr>
          <a:xfrm flipH="1" rot="10800000">
            <a:off x="6072379" y="3026124"/>
            <a:ext cx="5379123" cy="36954"/>
          </a:xfrm>
          <a:prstGeom prst="straightConnector1">
            <a:avLst/>
          </a:prstGeom>
          <a:noFill/>
          <a:ln cap="flat" cmpd="sng" w="19050">
            <a:solidFill>
              <a:srgbClr val="000000"/>
            </a:solidFill>
            <a:prstDash val="solid"/>
            <a:round/>
            <a:headEnd len="sm" w="sm" type="none"/>
            <a:tailEnd len="sm" w="sm" type="none"/>
          </a:ln>
        </p:spPr>
      </p:cxnSp>
      <p:cxnSp>
        <p:nvCxnSpPr>
          <p:cNvPr id="669" name="Google Shape;669;p72"/>
          <p:cNvCxnSpPr/>
          <p:nvPr/>
        </p:nvCxnSpPr>
        <p:spPr>
          <a:xfrm flipH="1" rot="10800000">
            <a:off x="3639727" y="3652674"/>
            <a:ext cx="7820173" cy="26048"/>
          </a:xfrm>
          <a:prstGeom prst="straightConnector1">
            <a:avLst/>
          </a:prstGeom>
          <a:noFill/>
          <a:ln cap="flat" cmpd="sng" w="19050">
            <a:solidFill>
              <a:srgbClr val="000000"/>
            </a:solidFill>
            <a:prstDash val="solid"/>
            <a:round/>
            <a:headEnd len="sm" w="sm" type="none"/>
            <a:tailEnd len="sm" w="sm" type="none"/>
          </a:ln>
        </p:spPr>
      </p:cxnSp>
      <p:cxnSp>
        <p:nvCxnSpPr>
          <p:cNvPr id="670" name="Google Shape;670;p72"/>
          <p:cNvCxnSpPr/>
          <p:nvPr/>
        </p:nvCxnSpPr>
        <p:spPr>
          <a:xfrm>
            <a:off x="4446828" y="4244200"/>
            <a:ext cx="7270672" cy="26400"/>
          </a:xfrm>
          <a:prstGeom prst="straightConnector1">
            <a:avLst/>
          </a:prstGeom>
          <a:noFill/>
          <a:ln cap="flat" cmpd="sng" w="19050">
            <a:solidFill>
              <a:srgbClr val="000000"/>
            </a:solidFill>
            <a:prstDash val="solid"/>
            <a:round/>
            <a:headEnd len="sm" w="sm" type="none"/>
            <a:tailEnd len="sm" w="sm" type="none"/>
          </a:ln>
        </p:spPr>
      </p:cxnSp>
      <p:cxnSp>
        <p:nvCxnSpPr>
          <p:cNvPr id="671" name="Google Shape;671;p72"/>
          <p:cNvCxnSpPr/>
          <p:nvPr/>
        </p:nvCxnSpPr>
        <p:spPr>
          <a:xfrm flipH="1" rot="10800000">
            <a:off x="5782321" y="4780975"/>
            <a:ext cx="5757402" cy="11806"/>
          </a:xfrm>
          <a:prstGeom prst="straightConnector1">
            <a:avLst/>
          </a:prstGeom>
          <a:noFill/>
          <a:ln cap="flat" cmpd="sng" w="19050">
            <a:solidFill>
              <a:srgbClr val="000000"/>
            </a:solidFill>
            <a:prstDash val="solid"/>
            <a:round/>
            <a:headEnd len="sm" w="sm" type="none"/>
            <a:tailEnd len="sm" w="sm" type="none"/>
          </a:ln>
        </p:spPr>
      </p:cxnSp>
      <p:cxnSp>
        <p:nvCxnSpPr>
          <p:cNvPr id="672" name="Google Shape;672;p72"/>
          <p:cNvCxnSpPr/>
          <p:nvPr/>
        </p:nvCxnSpPr>
        <p:spPr>
          <a:xfrm flipH="1" rot="10800000">
            <a:off x="4388138" y="5389825"/>
            <a:ext cx="7196987" cy="18600"/>
          </a:xfrm>
          <a:prstGeom prst="straightConnector1">
            <a:avLst/>
          </a:prstGeom>
          <a:noFill/>
          <a:ln cap="flat" cmpd="sng" w="19050">
            <a:solidFill>
              <a:srgbClr val="000000"/>
            </a:solidFill>
            <a:prstDash val="solid"/>
            <a:round/>
            <a:headEnd len="sm" w="sm" type="none"/>
            <a:tailEnd len="sm" w="sm" type="none"/>
          </a:ln>
        </p:spPr>
      </p:cxnSp>
      <p:cxnSp>
        <p:nvCxnSpPr>
          <p:cNvPr id="673" name="Google Shape;673;p72"/>
          <p:cNvCxnSpPr/>
          <p:nvPr/>
        </p:nvCxnSpPr>
        <p:spPr>
          <a:xfrm flipH="1" rot="10800000">
            <a:off x="4011325" y="5944675"/>
            <a:ext cx="7520100" cy="4590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3"/>
          <p:cNvSpPr/>
          <p:nvPr/>
        </p:nvSpPr>
        <p:spPr>
          <a:xfrm>
            <a:off x="94032" y="332794"/>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Laguntzaile digitalaren algoritmoa</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45720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505555"/>
                </a:solidFill>
                <a:latin typeface="Arial"/>
                <a:ea typeface="Arial"/>
                <a:cs typeface="Arial"/>
                <a:sym typeface="Arial"/>
              </a:rPr>
              <a:t>BETI</a:t>
            </a:r>
            <a:endParaRPr b="1"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0" i="0" lang="en-US" sz="3200" u="none" cap="none" strike="noStrike">
                <a:solidFill>
                  <a:srgbClr val="505555"/>
                </a:solidFill>
                <a:latin typeface="Arial"/>
                <a:ea typeface="Arial"/>
                <a:cs typeface="Arial"/>
                <a:sym typeface="Arial"/>
              </a:rPr>
              <a:t>GALDETZEN DUGUNEAN</a:t>
            </a:r>
            <a:endParaRPr b="0"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BALDIN ETA</a:t>
            </a:r>
            <a:endParaRPr b="0"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ORDUAN </a:t>
            </a:r>
            <a:r>
              <a:rPr b="0" i="0" lang="en-US" sz="3200" u="none" cap="none" strike="noStrike">
                <a:solidFill>
                  <a:srgbClr val="505555"/>
                </a:solidFill>
                <a:latin typeface="Arial"/>
                <a:ea typeface="Arial"/>
                <a:cs typeface="Arial"/>
                <a:sym typeface="Arial"/>
              </a:rPr>
              <a:t>esan</a:t>
            </a:r>
            <a:r>
              <a:rPr b="1"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45720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BESTELA BALDIN ETA </a:t>
            </a:r>
            <a:endParaRPr b="1" i="0" sz="3200" u="none" cap="none" strike="noStrike">
              <a:solidFill>
                <a:srgbClr val="505555"/>
              </a:solidFill>
              <a:latin typeface="Arial"/>
              <a:ea typeface="Arial"/>
              <a:cs typeface="Arial"/>
              <a:sym typeface="Arial"/>
            </a:endParaRPr>
          </a:p>
          <a:p>
            <a:pPr indent="0" lvl="0" marL="1371600" marR="0" rtl="0" algn="l">
              <a:lnSpc>
                <a:spcPct val="115000"/>
              </a:lnSpc>
              <a:spcBef>
                <a:spcPts val="0"/>
              </a:spcBef>
              <a:spcAft>
                <a:spcPts val="0"/>
              </a:spcAft>
              <a:buClr>
                <a:schemeClr val="dk1"/>
              </a:buClr>
              <a:buSzPts val="1100"/>
              <a:buFont typeface="Arial"/>
              <a:buNone/>
            </a:pPr>
            <a:r>
              <a:rPr b="1" i="0" lang="en-US" sz="3200" u="none" cap="none" strike="noStrike">
                <a:solidFill>
                  <a:srgbClr val="505555"/>
                </a:solidFill>
                <a:latin typeface="Arial"/>
                <a:ea typeface="Arial"/>
                <a:cs typeface="Arial"/>
                <a:sym typeface="Arial"/>
              </a:rPr>
              <a:t>ORDUAN</a:t>
            </a:r>
            <a:r>
              <a:rPr b="0" i="0" lang="en-US" sz="3200" u="none" cap="none" strike="noStrike">
                <a:solidFill>
                  <a:srgbClr val="505555"/>
                </a:solidFill>
                <a:latin typeface="Arial"/>
                <a:ea typeface="Arial"/>
                <a:cs typeface="Arial"/>
                <a:sym typeface="Arial"/>
              </a:rPr>
              <a:t> esan</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None/>
            </a:pPr>
            <a:r>
              <a:rPr b="1" i="0" lang="en-US" sz="3200" u="none" cap="none" strike="noStrike">
                <a:solidFill>
                  <a:srgbClr val="505555"/>
                </a:solidFill>
                <a:latin typeface="Arial"/>
                <a:ea typeface="Arial"/>
                <a:cs typeface="Arial"/>
                <a:sym typeface="Arial"/>
              </a:rPr>
              <a:t>     BESTELA </a:t>
            </a:r>
            <a:r>
              <a:rPr b="0" i="0" lang="en-US" sz="3200" u="none" cap="none" strike="noStrike">
                <a:solidFill>
                  <a:srgbClr val="505555"/>
                </a:solidFill>
                <a:latin typeface="Arial"/>
                <a:ea typeface="Arial"/>
                <a:cs typeface="Arial"/>
                <a:sym typeface="Arial"/>
              </a:rPr>
              <a:t>esan</a:t>
            </a:r>
            <a:endParaRPr b="1"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cxnSp>
        <p:nvCxnSpPr>
          <p:cNvPr id="680" name="Google Shape;680;p73"/>
          <p:cNvCxnSpPr/>
          <p:nvPr/>
        </p:nvCxnSpPr>
        <p:spPr>
          <a:xfrm flipH="1" rot="10800000">
            <a:off x="4422775" y="3026125"/>
            <a:ext cx="7037100" cy="53700"/>
          </a:xfrm>
          <a:prstGeom prst="straightConnector1">
            <a:avLst/>
          </a:prstGeom>
          <a:noFill/>
          <a:ln cap="flat" cmpd="sng" w="19050">
            <a:solidFill>
              <a:srgbClr val="000000"/>
            </a:solidFill>
            <a:prstDash val="solid"/>
            <a:round/>
            <a:headEnd len="sm" w="sm" type="none"/>
            <a:tailEnd len="sm" w="sm" type="none"/>
          </a:ln>
        </p:spPr>
      </p:cxnSp>
      <p:cxnSp>
        <p:nvCxnSpPr>
          <p:cNvPr id="681" name="Google Shape;681;p73"/>
          <p:cNvCxnSpPr/>
          <p:nvPr/>
        </p:nvCxnSpPr>
        <p:spPr>
          <a:xfrm flipH="1" rot="10800000">
            <a:off x="2283200" y="3652675"/>
            <a:ext cx="9176700" cy="9300"/>
          </a:xfrm>
          <a:prstGeom prst="straightConnector1">
            <a:avLst/>
          </a:prstGeom>
          <a:noFill/>
          <a:ln cap="flat" cmpd="sng" w="19050">
            <a:solidFill>
              <a:srgbClr val="000000"/>
            </a:solidFill>
            <a:prstDash val="solid"/>
            <a:round/>
            <a:headEnd len="sm" w="sm" type="none"/>
            <a:tailEnd len="sm" w="sm" type="none"/>
          </a:ln>
        </p:spPr>
      </p:cxnSp>
      <p:cxnSp>
        <p:nvCxnSpPr>
          <p:cNvPr id="682" name="Google Shape;682;p73"/>
          <p:cNvCxnSpPr/>
          <p:nvPr/>
        </p:nvCxnSpPr>
        <p:spPr>
          <a:xfrm>
            <a:off x="4011400" y="4244200"/>
            <a:ext cx="7685100" cy="5100"/>
          </a:xfrm>
          <a:prstGeom prst="straightConnector1">
            <a:avLst/>
          </a:prstGeom>
          <a:noFill/>
          <a:ln cap="flat" cmpd="sng" w="19050">
            <a:solidFill>
              <a:srgbClr val="000000"/>
            </a:solidFill>
            <a:prstDash val="solid"/>
            <a:round/>
            <a:headEnd len="sm" w="sm" type="none"/>
            <a:tailEnd len="sm" w="sm" type="none"/>
          </a:ln>
        </p:spPr>
      </p:cxnSp>
      <p:cxnSp>
        <p:nvCxnSpPr>
          <p:cNvPr id="683" name="Google Shape;683;p73"/>
          <p:cNvCxnSpPr/>
          <p:nvPr/>
        </p:nvCxnSpPr>
        <p:spPr>
          <a:xfrm flipH="1" rot="10800000">
            <a:off x="3169750" y="4780975"/>
            <a:ext cx="8361600" cy="45300"/>
          </a:xfrm>
          <a:prstGeom prst="straightConnector1">
            <a:avLst/>
          </a:prstGeom>
          <a:noFill/>
          <a:ln cap="flat" cmpd="sng" w="19050">
            <a:solidFill>
              <a:srgbClr val="000000"/>
            </a:solidFill>
            <a:prstDash val="solid"/>
            <a:round/>
            <a:headEnd len="sm" w="sm" type="none"/>
            <a:tailEnd len="sm" w="sm" type="none"/>
          </a:ln>
        </p:spPr>
      </p:cxnSp>
      <p:cxnSp>
        <p:nvCxnSpPr>
          <p:cNvPr id="684" name="Google Shape;684;p73"/>
          <p:cNvCxnSpPr/>
          <p:nvPr/>
        </p:nvCxnSpPr>
        <p:spPr>
          <a:xfrm flipH="1" rot="10800000">
            <a:off x="4011325" y="5389825"/>
            <a:ext cx="7573800" cy="18600"/>
          </a:xfrm>
          <a:prstGeom prst="straightConnector1">
            <a:avLst/>
          </a:prstGeom>
          <a:noFill/>
          <a:ln cap="flat" cmpd="sng" w="19050">
            <a:solidFill>
              <a:srgbClr val="000000"/>
            </a:solidFill>
            <a:prstDash val="solid"/>
            <a:round/>
            <a:headEnd len="sm" w="sm" type="none"/>
            <a:tailEnd len="sm" w="sm" type="none"/>
          </a:ln>
        </p:spPr>
      </p:cxnSp>
      <p:cxnSp>
        <p:nvCxnSpPr>
          <p:cNvPr id="685" name="Google Shape;685;p73"/>
          <p:cNvCxnSpPr/>
          <p:nvPr/>
        </p:nvCxnSpPr>
        <p:spPr>
          <a:xfrm flipH="1" rot="10800000">
            <a:off x="4011325" y="5944675"/>
            <a:ext cx="7520100" cy="45900"/>
          </a:xfrm>
          <a:prstGeom prst="straightConnector1">
            <a:avLst/>
          </a:prstGeom>
          <a:noFill/>
          <a:ln cap="flat" cmpd="sng" w="19050">
            <a:solidFill>
              <a:srgbClr val="000000"/>
            </a:solidFill>
            <a:prstDash val="solid"/>
            <a:round/>
            <a:headEnd len="sm" w="sm" type="none"/>
            <a:tailEnd len="sm" w="sm" type="none"/>
          </a:ln>
        </p:spPr>
      </p:cxnSp>
      <p:sp>
        <p:nvSpPr>
          <p:cNvPr id="686" name="Google Shape;686;p73"/>
          <p:cNvSpPr txBox="1"/>
          <p:nvPr/>
        </p:nvSpPr>
        <p:spPr>
          <a:xfrm>
            <a:off x="4324375" y="2490829"/>
            <a:ext cx="7466864" cy="4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              Zer jantzi behar dut gaur?</a:t>
            </a:r>
            <a:endParaRPr b="0" i="0" sz="3600" u="none" cap="none" strike="noStrike">
              <a:solidFill>
                <a:srgbClr val="FF0000"/>
              </a:solidFill>
              <a:latin typeface="Arial"/>
              <a:ea typeface="Arial"/>
              <a:cs typeface="Arial"/>
              <a:sym typeface="Arial"/>
            </a:endParaRPr>
          </a:p>
        </p:txBody>
      </p:sp>
      <p:sp>
        <p:nvSpPr>
          <p:cNvPr id="687" name="Google Shape;687;p73"/>
          <p:cNvSpPr txBox="1"/>
          <p:nvPr/>
        </p:nvSpPr>
        <p:spPr>
          <a:xfrm>
            <a:off x="3510116" y="3099279"/>
            <a:ext cx="8329348" cy="48234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tenperatura 20℃ baino altuagoa bada</a:t>
            </a:r>
            <a:endParaRPr b="0" i="0" sz="3600" u="none" cap="none" strike="noStrike">
              <a:solidFill>
                <a:srgbClr val="FF0000"/>
              </a:solidFill>
              <a:latin typeface="Arial"/>
              <a:ea typeface="Arial"/>
              <a:cs typeface="Arial"/>
              <a:sym typeface="Arial"/>
            </a:endParaRPr>
          </a:p>
        </p:txBody>
      </p:sp>
      <p:sp>
        <p:nvSpPr>
          <p:cNvPr id="688" name="Google Shape;688;p73"/>
          <p:cNvSpPr txBox="1"/>
          <p:nvPr/>
        </p:nvSpPr>
        <p:spPr>
          <a:xfrm>
            <a:off x="4253250" y="3698741"/>
            <a:ext cx="6947700" cy="4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 Praka laburrak eta kamiseta</a:t>
            </a:r>
            <a:endParaRPr b="0" i="0" sz="3600" u="none" cap="none" strike="noStrike">
              <a:solidFill>
                <a:srgbClr val="FF0000"/>
              </a:solidFill>
              <a:latin typeface="Arial"/>
              <a:ea typeface="Arial"/>
              <a:cs typeface="Arial"/>
              <a:sym typeface="Arial"/>
            </a:endParaRPr>
          </a:p>
        </p:txBody>
      </p:sp>
      <p:sp>
        <p:nvSpPr>
          <p:cNvPr id="689" name="Google Shape;689;p73"/>
          <p:cNvSpPr txBox="1"/>
          <p:nvPr/>
        </p:nvSpPr>
        <p:spPr>
          <a:xfrm>
            <a:off x="3397700" y="4229546"/>
            <a:ext cx="9501655" cy="44885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                 </a:t>
            </a:r>
            <a:r>
              <a:rPr b="0" i="0" lang="en-US" sz="2800" u="none" cap="none" strike="noStrike">
                <a:solidFill>
                  <a:srgbClr val="FF0000"/>
                </a:solidFill>
                <a:latin typeface="Arial"/>
                <a:ea typeface="Arial"/>
                <a:cs typeface="Arial"/>
                <a:sym typeface="Arial"/>
              </a:rPr>
              <a:t>Tenperatura 5℃ baino baxuagoa bada</a:t>
            </a:r>
            <a:endParaRPr b="0" i="0" sz="2800" u="none" cap="none" strike="noStrike">
              <a:solidFill>
                <a:srgbClr val="FF0000"/>
              </a:solidFill>
              <a:latin typeface="Arial"/>
              <a:ea typeface="Arial"/>
              <a:cs typeface="Arial"/>
              <a:sym typeface="Arial"/>
            </a:endParaRPr>
          </a:p>
        </p:txBody>
      </p:sp>
      <p:sp>
        <p:nvSpPr>
          <p:cNvPr id="690" name="Google Shape;690;p73"/>
          <p:cNvSpPr txBox="1"/>
          <p:nvPr/>
        </p:nvSpPr>
        <p:spPr>
          <a:xfrm>
            <a:off x="4207924" y="4850117"/>
            <a:ext cx="6947700" cy="4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 Botak, eskularruak, bufanda</a:t>
            </a:r>
            <a:endParaRPr b="0" i="0" sz="3600" u="none" cap="none" strike="noStrike">
              <a:solidFill>
                <a:srgbClr val="FF0000"/>
              </a:solidFill>
              <a:latin typeface="Arial"/>
              <a:ea typeface="Arial"/>
              <a:cs typeface="Arial"/>
              <a:sym typeface="Arial"/>
            </a:endParaRPr>
          </a:p>
        </p:txBody>
      </p:sp>
      <p:sp>
        <p:nvSpPr>
          <p:cNvPr id="691" name="Google Shape;691;p73"/>
          <p:cNvSpPr txBox="1"/>
          <p:nvPr/>
        </p:nvSpPr>
        <p:spPr>
          <a:xfrm>
            <a:off x="4100850" y="5401016"/>
            <a:ext cx="7525480" cy="44885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600" u="none" cap="none" strike="noStrike">
                <a:solidFill>
                  <a:srgbClr val="FF0000"/>
                </a:solidFill>
                <a:latin typeface="Arial"/>
                <a:ea typeface="Arial"/>
                <a:cs typeface="Arial"/>
                <a:sym typeface="Arial"/>
              </a:rPr>
              <a:t>zapatilak, praka luzeak eta jertsea</a:t>
            </a:r>
            <a:endParaRPr b="0" i="0" sz="36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6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6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600" u="none" cap="none" strike="noStrike">
              <a:solidFill>
                <a:srgbClr val="FF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4"/>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Programak idazten</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698" name="Google Shape;698;p74">
            <a:hlinkClick r:id="rId3"/>
          </p:cNvPr>
          <p:cNvPicPr preferRelativeResize="0"/>
          <p:nvPr/>
        </p:nvPicPr>
        <p:blipFill rotWithShape="1">
          <a:blip r:embed="rId4">
            <a:alphaModFix/>
          </a:blip>
          <a:srcRect b="0" l="0" r="0" t="0"/>
          <a:stretch/>
        </p:blipFill>
        <p:spPr>
          <a:xfrm>
            <a:off x="1336824" y="1498049"/>
            <a:ext cx="9518376" cy="510237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75"/>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Laguntzaile digitalak erkatzen</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203200" lvl="0" marL="0" marR="0" rtl="0" algn="l">
              <a:lnSpc>
                <a:spcPct val="100000"/>
              </a:lnSpc>
              <a:spcBef>
                <a:spcPts val="0"/>
              </a:spcBef>
              <a:spcAft>
                <a:spcPts val="0"/>
              </a:spcAft>
              <a:buClr>
                <a:srgbClr val="505555"/>
              </a:buClr>
              <a:buSzPts val="3200"/>
              <a:buFont typeface="Arial"/>
              <a:buChar char="•"/>
            </a:pPr>
            <a:r>
              <a:rPr b="0" i="0" lang="en-US" sz="3200" u="none" cap="none" strike="noStrike">
                <a:solidFill>
                  <a:srgbClr val="7F7F7F"/>
                </a:solidFill>
                <a:latin typeface="Arial"/>
                <a:ea typeface="Arial"/>
                <a:cs typeface="Arial"/>
                <a:sym typeface="Arial"/>
              </a:rPr>
              <a:t> </a:t>
            </a:r>
            <a:r>
              <a:rPr b="0" i="0" lang="en-US" sz="3200" u="none" cap="none" strike="noStrike">
                <a:solidFill>
                  <a:srgbClr val="595959"/>
                </a:solidFill>
                <a:latin typeface="Arial"/>
                <a:ea typeface="Arial"/>
                <a:cs typeface="Arial"/>
                <a:sym typeface="Arial"/>
              </a:rPr>
              <a:t>Laguntzaile digitalek eguraldiaren iragarpena erabiltzen dute erabiltzaileak zein arropa jantzi behar duen adierazten dutenean.</a:t>
            </a:r>
            <a:endParaRPr b="0" i="0" sz="3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505555"/>
              </a:buClr>
              <a:buSzPts val="3200"/>
              <a:buFont typeface="Arial"/>
              <a:buNone/>
            </a:pPr>
            <a:r>
              <a:t/>
            </a:r>
            <a:endParaRPr b="0" i="0" sz="3200" u="none" cap="none" strike="noStrike">
              <a:solidFill>
                <a:srgbClr val="505555"/>
              </a:solidFill>
              <a:latin typeface="Arial"/>
              <a:ea typeface="Arial"/>
              <a:cs typeface="Arial"/>
              <a:sym typeface="Arial"/>
            </a:endParaRPr>
          </a:p>
          <a:p>
            <a:pPr indent="-203200" lvl="0" marL="0" marR="0" rtl="0" algn="l">
              <a:lnSpc>
                <a:spcPct val="100000"/>
              </a:lnSpc>
              <a:spcBef>
                <a:spcPts val="0"/>
              </a:spcBef>
              <a:spcAft>
                <a:spcPts val="0"/>
              </a:spcAft>
              <a:buClr>
                <a:srgbClr val="505555"/>
              </a:buClr>
              <a:buSzPts val="3200"/>
              <a:buFont typeface="Arial"/>
              <a:buChar char="•"/>
            </a:pPr>
            <a:r>
              <a:rPr b="0" i="0" lang="en-US" sz="3200" u="none" cap="none" strike="noStrike">
                <a:solidFill>
                  <a:srgbClr val="505555"/>
                </a:solidFill>
                <a:latin typeface="Arial"/>
                <a:ea typeface="Arial"/>
                <a:cs typeface="Arial"/>
                <a:sym typeface="Arial"/>
              </a:rPr>
              <a:t> Uste al duzu metodo hori hobea dela tenperatura sentsorea erabiltzea baino? Justifikatu erantzuna.</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6"/>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Ikaskuntzaren helburuak berrikusten:</a:t>
            </a:r>
            <a:endParaRPr b="1" i="0" sz="4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b="0" i="0" sz="3200" u="none" cap="none" strike="noStrike">
              <a:solidFill>
                <a:srgbClr val="505555"/>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Algoritmoak irakurri eta idaztea. </a:t>
            </a:r>
            <a:endParaRPr b="0" i="0" sz="3200" u="none" cap="none" strike="noStrike">
              <a:solidFill>
                <a:srgbClr val="000000"/>
              </a:solidFill>
              <a:latin typeface="Arial"/>
              <a:ea typeface="Arial"/>
              <a:cs typeface="Arial"/>
              <a:sym typeface="Arial"/>
            </a:endParaRPr>
          </a:p>
          <a:p>
            <a:pPr indent="-82550" lvl="0" marL="285750" marR="0" rtl="0" algn="l">
              <a:lnSpc>
                <a:spcPct val="114999"/>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Identifikatzea nola laguntzaile digitalek lan egin dezaketen.</a:t>
            </a:r>
            <a:endParaRPr b="0" i="0" sz="3200" u="none" cap="none" strike="noStrike">
              <a:solidFill>
                <a:srgbClr val="000000"/>
              </a:solidFill>
              <a:latin typeface="Arial"/>
              <a:ea typeface="Arial"/>
              <a:cs typeface="Arial"/>
              <a:sym typeface="Arial"/>
            </a:endParaRPr>
          </a:p>
          <a:p>
            <a:pPr indent="-82550" lvl="0" marL="285750" marR="0" rtl="0" algn="l">
              <a:lnSpc>
                <a:spcPct val="114999"/>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431800" lvl="0" marL="457200" marR="0" rtl="0" algn="l">
              <a:lnSpc>
                <a:spcPct val="114999"/>
              </a:lnSpc>
              <a:spcBef>
                <a:spcPts val="0"/>
              </a:spcBef>
              <a:spcAft>
                <a:spcPts val="0"/>
              </a:spcAft>
              <a:buClr>
                <a:srgbClr val="000000"/>
              </a:buClr>
              <a:buSzPts val="3200"/>
              <a:buFont typeface="Questrial"/>
              <a:buChar char="●"/>
            </a:pPr>
            <a:r>
              <a:rPr b="0" i="0" lang="en-US" sz="3200" u="none" cap="none" strike="noStrike">
                <a:solidFill>
                  <a:srgbClr val="505555"/>
                </a:solidFill>
                <a:latin typeface="Arial"/>
                <a:ea typeface="Arial"/>
                <a:cs typeface="Arial"/>
                <a:sym typeface="Arial"/>
              </a:rPr>
              <a:t>Programa bat idaztea Micro:bit-a laguntzaile digital bezala erabiltzeko.</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4" name="Shape 714"/>
        <p:cNvGrpSpPr/>
        <p:nvPr/>
      </p:nvGrpSpPr>
      <p:grpSpPr>
        <a:xfrm>
          <a:off x="0" y="0"/>
          <a:ext cx="0" cy="0"/>
          <a:chOff x="0" y="0"/>
          <a:chExt cx="0" cy="0"/>
        </a:xfrm>
      </p:grpSpPr>
      <p:sp>
        <p:nvSpPr>
          <p:cNvPr id="715" name="Google Shape;715;p77"/>
          <p:cNvSpPr txBox="1"/>
          <p:nvPr>
            <p:ph type="title"/>
          </p:nvPr>
        </p:nvSpPr>
        <p:spPr>
          <a:xfrm>
            <a:off x="4333226" y="1051110"/>
            <a:ext cx="3833144" cy="558600"/>
          </a:xfrm>
          <a:prstGeom prst="rect">
            <a:avLst/>
          </a:prstGeom>
          <a:noFill/>
          <a:ln>
            <a:noFill/>
          </a:ln>
        </p:spPr>
        <p:txBody>
          <a:bodyPr anchorCtr="0" anchor="t" bIns="0" lIns="0" spcFirstLastPara="1" rIns="0" wrap="square" tIns="0">
            <a:noAutofit/>
          </a:bodyPr>
          <a:lstStyle/>
          <a:p>
            <a:pPr indent="0" lvl="0" marL="0" marR="0" rtl="0" algn="l">
              <a:lnSpc>
                <a:spcPct val="106650"/>
              </a:lnSpc>
              <a:spcBef>
                <a:spcPts val="0"/>
              </a:spcBef>
              <a:spcAft>
                <a:spcPts val="0"/>
              </a:spcAft>
              <a:buClr>
                <a:srgbClr val="303333"/>
              </a:buClr>
              <a:buSzPts val="4000"/>
              <a:buFont typeface="Arial"/>
              <a:buNone/>
            </a:pPr>
            <a:r>
              <a:rPr lang="en-US"/>
              <a:t>MATEMATIKAK</a:t>
            </a:r>
            <a:endParaRPr/>
          </a:p>
        </p:txBody>
      </p:sp>
      <p:sp>
        <p:nvSpPr>
          <p:cNvPr id="716" name="Google Shape;716;p77"/>
          <p:cNvSpPr/>
          <p:nvPr/>
        </p:nvSpPr>
        <p:spPr>
          <a:xfrm>
            <a:off x="654967" y="2882163"/>
            <a:ext cx="11189662"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400" u="none" cap="none" strike="noStrike">
                <a:solidFill>
                  <a:srgbClr val="000000"/>
                </a:solidFill>
                <a:latin typeface="Arial"/>
                <a:ea typeface="Arial"/>
                <a:cs typeface="Arial"/>
                <a:sym typeface="Arial"/>
              </a:rPr>
              <a:t>“ </a:t>
            </a:r>
            <a:r>
              <a:rPr b="1" i="0" lang="en-US" sz="2400" u="none" cap="none" strike="noStrike">
                <a:solidFill>
                  <a:srgbClr val="000000"/>
                </a:solidFill>
                <a:latin typeface="Arial"/>
                <a:ea typeface="Arial"/>
                <a:cs typeface="Arial"/>
                <a:sym typeface="Arial"/>
              </a:rPr>
              <a:t>Pentsamendu konputazionala </a:t>
            </a:r>
            <a:r>
              <a:rPr b="0" i="0" lang="en-US" sz="2400" u="none" cap="none" strike="noStrike">
                <a:solidFill>
                  <a:srgbClr val="000000"/>
                </a:solidFill>
                <a:latin typeface="Arial"/>
                <a:ea typeface="Arial"/>
                <a:cs typeface="Arial"/>
                <a:sym typeface="Arial"/>
              </a:rPr>
              <a:t>erabiltzea, </a:t>
            </a:r>
            <a:r>
              <a:rPr b="1" i="0" lang="en-US" sz="2400" u="none" cap="none" strike="noStrike">
                <a:solidFill>
                  <a:srgbClr val="000000"/>
                </a:solidFill>
                <a:latin typeface="Arial"/>
                <a:ea typeface="Arial"/>
                <a:cs typeface="Arial"/>
                <a:sym typeface="Arial"/>
              </a:rPr>
              <a:t>datuak</a:t>
            </a:r>
            <a:r>
              <a:rPr b="0" i="0" lang="en-US" sz="2400" u="none" cap="none" strike="noStrike">
                <a:solidFill>
                  <a:srgbClr val="000000"/>
                </a:solidFill>
                <a:latin typeface="Arial"/>
                <a:ea typeface="Arial"/>
                <a:cs typeface="Arial"/>
                <a:sym typeface="Arial"/>
              </a:rPr>
              <a:t> antolatuz, zatika deskonposatuz, patroiak ezagutuz, orokortuz eta interpretatuz, eta </a:t>
            </a:r>
            <a:r>
              <a:rPr b="1" i="0" lang="en-US" sz="2400" u="none" cap="none" strike="noStrike">
                <a:solidFill>
                  <a:srgbClr val="000000"/>
                </a:solidFill>
                <a:latin typeface="Arial"/>
                <a:ea typeface="Arial"/>
                <a:cs typeface="Arial"/>
                <a:sym typeface="Arial"/>
              </a:rPr>
              <a:t>algoritmoak</a:t>
            </a:r>
            <a:r>
              <a:rPr b="0" i="0" lang="en-US" sz="2400" u="none" cap="none" strike="noStrike">
                <a:solidFill>
                  <a:srgbClr val="000000"/>
                </a:solidFill>
                <a:latin typeface="Arial"/>
                <a:ea typeface="Arial"/>
                <a:cs typeface="Arial"/>
                <a:sym typeface="Arial"/>
              </a:rPr>
              <a:t> modu gidatuan aldatuz eta sortuz, eguneroko bizitzako egoerak modelizatzeko eta automatizatzeko.”</a:t>
            </a:r>
            <a:endParaRPr b="0" i="1" sz="2400" u="none" cap="none" strike="noStrike">
              <a:solidFill>
                <a:srgbClr val="000000"/>
              </a:solidFill>
              <a:latin typeface="Arial"/>
              <a:ea typeface="Arial"/>
              <a:cs typeface="Arial"/>
              <a:sym typeface="Arial"/>
            </a:endParaRPr>
          </a:p>
        </p:txBody>
      </p:sp>
      <p:sp>
        <p:nvSpPr>
          <p:cNvPr id="717" name="Google Shape;717;p77"/>
          <p:cNvSpPr txBox="1"/>
          <p:nvPr/>
        </p:nvSpPr>
        <p:spPr>
          <a:xfrm>
            <a:off x="302003" y="6282876"/>
            <a:ext cx="5461233" cy="261524"/>
          </a:xfrm>
          <a:prstGeom prst="rect">
            <a:avLst/>
          </a:prstGeom>
          <a:noFill/>
          <a:ln>
            <a:noFill/>
          </a:ln>
        </p:spPr>
        <p:txBody>
          <a:bodyPr anchorCtr="0" anchor="t" bIns="0" lIns="0" spcFirstLastPara="1" rIns="0" wrap="square" tIns="0">
            <a:noAutofit/>
          </a:bodyPr>
          <a:lstStyle/>
          <a:p>
            <a:pPr indent="0" lvl="0" marL="0" marR="0" rtl="0" algn="l">
              <a:lnSpc>
                <a:spcPct val="106650"/>
              </a:lnSpc>
              <a:spcBef>
                <a:spcPts val="0"/>
              </a:spcBef>
              <a:spcAft>
                <a:spcPts val="0"/>
              </a:spcAft>
              <a:buClr>
                <a:srgbClr val="303333"/>
              </a:buClr>
              <a:buSzPts val="4000"/>
              <a:buFont typeface="Arial"/>
              <a:buNone/>
            </a:pPr>
            <a:r>
              <a:rPr b="0" i="0" lang="en-US" sz="1200" u="none" cap="none" strike="noStrike">
                <a:solidFill>
                  <a:srgbClr val="303333"/>
                </a:solidFill>
                <a:latin typeface="Arial"/>
                <a:ea typeface="Arial"/>
                <a:cs typeface="Arial"/>
                <a:sym typeface="Arial"/>
              </a:rPr>
              <a:t>157/2022 Errege Dekretua, martxoaren 1ekoa, Lehen Hezkuntzako gutxieneko irakaskuntzak eta antolamendua ezartzen dituena. B.O.E. (2022/03/02) </a:t>
            </a:r>
            <a:endParaRPr b="0" i="0" sz="1200" u="none" cap="none" strike="noStrike">
              <a:solidFill>
                <a:srgbClr val="303333"/>
              </a:solidFill>
              <a:latin typeface="Arial"/>
              <a:ea typeface="Arial"/>
              <a:cs typeface="Arial"/>
              <a:sym typeface="Arial"/>
            </a:endParaRPr>
          </a:p>
          <a:p>
            <a:pPr indent="0" lvl="0" marL="0" marR="0" rtl="0" algn="l">
              <a:lnSpc>
                <a:spcPct val="106650"/>
              </a:lnSpc>
              <a:spcBef>
                <a:spcPts val="0"/>
              </a:spcBef>
              <a:spcAft>
                <a:spcPts val="0"/>
              </a:spcAft>
              <a:buClr>
                <a:srgbClr val="303333"/>
              </a:buClr>
              <a:buSzPts val="4000"/>
              <a:buFont typeface="Arial"/>
              <a:buNone/>
            </a:pPr>
            <a:br>
              <a:rPr b="1" i="0" lang="en-US" sz="1200" u="none" cap="none" strike="noStrike">
                <a:solidFill>
                  <a:srgbClr val="303333"/>
                </a:solidFill>
                <a:latin typeface="Arial"/>
                <a:ea typeface="Arial"/>
                <a:cs typeface="Arial"/>
                <a:sym typeface="Arial"/>
              </a:rPr>
            </a:br>
            <a:endParaRPr b="1" i="0" sz="1200" u="none" cap="none" strike="noStrike">
              <a:solidFill>
                <a:srgbClr val="303333"/>
              </a:solidFill>
              <a:latin typeface="Arial"/>
              <a:ea typeface="Arial"/>
              <a:cs typeface="Arial"/>
              <a:sym typeface="Arial"/>
            </a:endParaRPr>
          </a:p>
        </p:txBody>
      </p:sp>
      <p:sp>
        <p:nvSpPr>
          <p:cNvPr id="718" name="Google Shape;718;p77"/>
          <p:cNvSpPr txBox="1"/>
          <p:nvPr/>
        </p:nvSpPr>
        <p:spPr>
          <a:xfrm>
            <a:off x="857554" y="2428547"/>
            <a:ext cx="3370497" cy="324580"/>
          </a:xfrm>
          <a:prstGeom prst="rect">
            <a:avLst/>
          </a:prstGeom>
          <a:noFill/>
          <a:ln>
            <a:noFill/>
          </a:ln>
        </p:spPr>
        <p:txBody>
          <a:bodyPr anchorCtr="0" anchor="t" bIns="0" lIns="0" spcFirstLastPara="1" rIns="0" wrap="square" tIns="0">
            <a:noAutofit/>
          </a:bodyPr>
          <a:lstStyle/>
          <a:p>
            <a:pPr indent="0" lvl="0" marL="0" marR="0" rtl="0" algn="l">
              <a:lnSpc>
                <a:spcPct val="106650"/>
              </a:lnSpc>
              <a:spcBef>
                <a:spcPts val="0"/>
              </a:spcBef>
              <a:spcAft>
                <a:spcPts val="0"/>
              </a:spcAft>
              <a:buClr>
                <a:srgbClr val="303333"/>
              </a:buClr>
              <a:buSzPts val="4000"/>
              <a:buFont typeface="Arial"/>
              <a:buNone/>
            </a:pPr>
            <a:r>
              <a:rPr b="1" i="0" lang="en-US" sz="1600" u="none" cap="none" strike="noStrike">
                <a:solidFill>
                  <a:srgbClr val="303333"/>
                </a:solidFill>
                <a:latin typeface="Arial"/>
                <a:ea typeface="Arial"/>
                <a:cs typeface="Arial"/>
                <a:sym typeface="Arial"/>
              </a:rPr>
              <a:t>4. KONPETENTZIA ESPEZIFIKOA</a:t>
            </a:r>
            <a:endParaRPr b="1" i="0" sz="1600" u="none" cap="none" strike="noStrike">
              <a:solidFill>
                <a:srgbClr val="303333"/>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78"/>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Questrial"/>
              <a:ea typeface="Questrial"/>
              <a:cs typeface="Questrial"/>
              <a:sym typeface="Questrial"/>
            </a:endParaRPr>
          </a:p>
          <a:p>
            <a:pPr indent="0" lvl="0" marL="0" marR="0" rtl="0" algn="l">
              <a:lnSpc>
                <a:spcPct val="100000"/>
              </a:lnSpc>
              <a:spcBef>
                <a:spcPts val="0"/>
              </a:spcBef>
              <a:spcAft>
                <a:spcPts val="0"/>
              </a:spcAft>
              <a:buNone/>
            </a:pPr>
            <a:r>
              <a:rPr b="1" i="0" lang="en-US" sz="4000" u="none" cap="none" strike="noStrike">
                <a:solidFill>
                  <a:srgbClr val="000000"/>
                </a:solidFill>
                <a:latin typeface="Arial"/>
                <a:ea typeface="Arial"/>
                <a:cs typeface="Arial"/>
                <a:sym typeface="Arial"/>
              </a:rPr>
              <a:t>Jatorrizko informazioa:</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Micro:bit Educational Foundation </a:t>
            </a:r>
            <a:r>
              <a:rPr lang="en-US" sz="3200" u="sng">
                <a:solidFill>
                  <a:schemeClr val="hlink"/>
                </a:solidFill>
                <a:hlinkClick r:id="rId3"/>
              </a:rPr>
              <a:t>https://microbit.org/teach/lessons/data-handling-what-is-data/</a:t>
            </a:r>
            <a:r>
              <a:rPr b="0" i="0" lang="en-US" sz="3200" u="none" cap="none" strike="noStrike">
                <a:solidFill>
                  <a:srgbClr val="000000"/>
                </a:solidFill>
                <a:latin typeface="Arial"/>
                <a:ea typeface="Arial"/>
                <a:cs typeface="Arial"/>
                <a:sym typeface="Arial"/>
              </a:rPr>
              <a:t> honako Creative Commons lizentziapean:</a:t>
            </a:r>
            <a:br>
              <a:rPr b="0" i="0" lang="en-US" sz="3200" u="none" cap="none" strike="noStrike">
                <a:solidFill>
                  <a:srgbClr val="000000"/>
                </a:solidFill>
                <a:latin typeface="Arial"/>
                <a:ea typeface="Arial"/>
                <a:cs typeface="Arial"/>
                <a:sym typeface="Arial"/>
              </a:rPr>
            </a:br>
            <a:r>
              <a:rPr b="0" i="0" lang="en-US" sz="3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Aitortu-PartekatuBerdin 4.0 Nazioartekoa (CC BY-SA 4.0)</a:t>
            </a:r>
            <a:br>
              <a:rPr b="0" i="0" lang="en-US" sz="3200" u="none" cap="none" strike="noStrike">
                <a:solidFill>
                  <a:srgbClr val="000000"/>
                </a:solidFill>
                <a:latin typeface="Arial"/>
                <a:ea typeface="Arial"/>
                <a:cs typeface="Arial"/>
                <a:sym typeface="Arial"/>
              </a:rPr>
            </a:br>
            <a:r>
              <a:rPr b="0" i="0" lang="en-US" sz="3200" u="sng" cap="none" strike="noStrike">
                <a:solidFill>
                  <a:srgbClr val="000000"/>
                </a:solidFill>
                <a:latin typeface="Arial"/>
                <a:ea typeface="Arial"/>
                <a:cs typeface="Arial"/>
                <a:sym typeface="Arial"/>
                <a:hlinkClick r:id="rId4">
                  <a:extLst>
                    <a:ext uri="{A12FA001-AC4F-418D-AE19-62706E023703}">
                      <ahyp:hlinkClr val="tx"/>
                    </a:ext>
                  </a:extLst>
                </a:hlinkClick>
              </a:rPr>
              <a:t>https://creativecommons.org/licenses/by-sa/4.0/deed.eu</a:t>
            </a:r>
            <a:endParaRPr b="0" i="0" sz="3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Questrial"/>
              <a:ea typeface="Questrial"/>
              <a:cs typeface="Questrial"/>
              <a:sym typeface="Quest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Questrial"/>
              <a:ea typeface="Questrial"/>
              <a:cs typeface="Questrial"/>
              <a:sym typeface="Quest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9"/>
          <p:cNvSpPr/>
          <p:nvPr/>
        </p:nvSpPr>
        <p:spPr>
          <a:xfrm>
            <a:off x="4289488" y="2348600"/>
            <a:ext cx="3601586" cy="21648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MILA ESKER!</a:t>
            </a: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730" name="Google Shape;730;p79"/>
          <p:cNvSpPr/>
          <p:nvPr/>
        </p:nvSpPr>
        <p:spPr>
          <a:xfrm>
            <a:off x="4289488" y="2348600"/>
            <a:ext cx="3601586" cy="21648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MILA ESKER!</a:t>
            </a: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731" name="Google Shape;731;p79"/>
          <p:cNvSpPr txBox="1"/>
          <p:nvPr/>
        </p:nvSpPr>
        <p:spPr>
          <a:xfrm>
            <a:off x="7736058" y="5347970"/>
            <a:ext cx="4172913" cy="925886"/>
          </a:xfrm>
          <a:prstGeom prst="rect">
            <a:avLst/>
          </a:prstGeom>
          <a:noFill/>
          <a:ln>
            <a:noFill/>
          </a:ln>
        </p:spPr>
        <p:txBody>
          <a:bodyPr anchorCtr="0" anchor="t" bIns="0" lIns="0" spcFirstLastPara="1" rIns="0" wrap="square" tIns="0">
            <a:noAutofit/>
          </a:bodyPr>
          <a:lstStyle/>
          <a:p>
            <a:pPr indent="-228600" lvl="0" marL="457200" marR="0" rtl="0" algn="r">
              <a:lnSpc>
                <a:spcPct val="233291"/>
              </a:lnSpc>
              <a:spcBef>
                <a:spcPts val="400"/>
              </a:spcBef>
              <a:spcAft>
                <a:spcPts val="0"/>
              </a:spcAft>
              <a:buClr>
                <a:srgbClr val="5EB130"/>
              </a:buClr>
              <a:buSzPts val="1824"/>
              <a:buFont typeface="Noto Sans Symbols"/>
              <a:buNone/>
            </a:pPr>
            <a:r>
              <a:rPr b="0" i="0" lang="en-US" sz="2000" u="none" cap="none" strike="noStrike">
                <a:solidFill>
                  <a:srgbClr val="7F7F7F"/>
                </a:solidFill>
                <a:latin typeface="Cabin"/>
                <a:ea typeface="Cabin"/>
                <a:cs typeface="Cabin"/>
                <a:sym typeface="Cabin"/>
              </a:rPr>
              <a:t>BEREZUMA.COM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p:nvPr/>
        </p:nvSpPr>
        <p:spPr>
          <a:xfrm>
            <a:off x="1012888" y="367400"/>
            <a:ext cx="106773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Zein da zure pertsona horren..?</a:t>
            </a:r>
            <a:endParaRPr b="0" i="0" sz="3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505555"/>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  </a:t>
            </a:r>
            <a:endParaRPr b="0" i="0" sz="3200" u="none" cap="none" strike="noStrike">
              <a:solidFill>
                <a:srgbClr val="50555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71" name="Google Shape;171;p8"/>
          <p:cNvSpPr txBox="1"/>
          <p:nvPr/>
        </p:nvSpPr>
        <p:spPr>
          <a:xfrm>
            <a:off x="512275" y="2405725"/>
            <a:ext cx="24624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izena</a:t>
            </a:r>
            <a:endParaRPr/>
          </a:p>
        </p:txBody>
      </p:sp>
      <p:sp>
        <p:nvSpPr>
          <p:cNvPr id="172" name="Google Shape;172;p8"/>
          <p:cNvSpPr txBox="1"/>
          <p:nvPr/>
        </p:nvSpPr>
        <p:spPr>
          <a:xfrm>
            <a:off x="648150" y="3979300"/>
            <a:ext cx="24624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abizena</a:t>
            </a:r>
            <a:endParaRPr b="0" i="0" sz="1400" u="none" cap="none" strike="noStrike">
              <a:solidFill>
                <a:srgbClr val="000000"/>
              </a:solidFill>
              <a:latin typeface="Arial"/>
              <a:ea typeface="Arial"/>
              <a:cs typeface="Arial"/>
              <a:sym typeface="Arial"/>
            </a:endParaRPr>
          </a:p>
        </p:txBody>
      </p:sp>
      <p:sp>
        <p:nvSpPr>
          <p:cNvPr id="173" name="Google Shape;173;p8"/>
          <p:cNvSpPr txBox="1"/>
          <p:nvPr/>
        </p:nvSpPr>
        <p:spPr>
          <a:xfrm>
            <a:off x="4287400" y="2132150"/>
            <a:ext cx="24624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adina</a:t>
            </a:r>
            <a:endParaRPr b="0" i="0" sz="3200" u="none" cap="none" strike="noStrike">
              <a:solidFill>
                <a:srgbClr val="505555"/>
              </a:solidFill>
              <a:latin typeface="Arial"/>
              <a:ea typeface="Arial"/>
              <a:cs typeface="Arial"/>
              <a:sym typeface="Arial"/>
            </a:endParaRPr>
          </a:p>
        </p:txBody>
      </p:sp>
      <p:sp>
        <p:nvSpPr>
          <p:cNvPr id="174" name="Google Shape;174;p8"/>
          <p:cNvSpPr txBox="1"/>
          <p:nvPr/>
        </p:nvSpPr>
        <p:spPr>
          <a:xfrm>
            <a:off x="3464800" y="4151900"/>
            <a:ext cx="24624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505555"/>
                </a:solidFill>
                <a:latin typeface="Arial"/>
                <a:ea typeface="Arial"/>
                <a:cs typeface="Arial"/>
                <a:sym typeface="Arial"/>
              </a:rPr>
              <a:t>Jaiotze-data</a:t>
            </a:r>
            <a:endParaRPr b="0" i="0" sz="1400" u="none" cap="none" strike="noStrike">
              <a:solidFill>
                <a:srgbClr val="000000"/>
              </a:solidFill>
              <a:latin typeface="Arial"/>
              <a:ea typeface="Arial"/>
              <a:cs typeface="Arial"/>
              <a:sym typeface="Arial"/>
            </a:endParaRPr>
          </a:p>
        </p:txBody>
      </p:sp>
      <p:sp>
        <p:nvSpPr>
          <p:cNvPr id="175" name="Google Shape;175;p8"/>
          <p:cNvSpPr txBox="1"/>
          <p:nvPr/>
        </p:nvSpPr>
        <p:spPr>
          <a:xfrm>
            <a:off x="7384975" y="1709825"/>
            <a:ext cx="33564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jaiolekua</a:t>
            </a:r>
            <a:endParaRPr b="0" i="0" sz="1400" u="none" cap="none" strike="noStrike">
              <a:solidFill>
                <a:srgbClr val="000000"/>
              </a:solidFill>
              <a:latin typeface="Arial"/>
              <a:ea typeface="Arial"/>
              <a:cs typeface="Arial"/>
              <a:sym typeface="Arial"/>
            </a:endParaRPr>
          </a:p>
        </p:txBody>
      </p:sp>
      <p:sp>
        <p:nvSpPr>
          <p:cNvPr id="176" name="Google Shape;176;p8"/>
          <p:cNvSpPr txBox="1"/>
          <p:nvPr/>
        </p:nvSpPr>
        <p:spPr>
          <a:xfrm>
            <a:off x="5976250" y="2767325"/>
            <a:ext cx="46086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505555"/>
                </a:solidFill>
                <a:latin typeface="Arial"/>
                <a:ea typeface="Arial"/>
                <a:cs typeface="Arial"/>
                <a:sym typeface="Arial"/>
              </a:rPr>
              <a:t>anai-arreba kopurua</a:t>
            </a:r>
            <a:endParaRPr b="0" i="0" sz="1400" u="none" cap="none" strike="noStrike">
              <a:solidFill>
                <a:srgbClr val="000000"/>
              </a:solidFill>
              <a:latin typeface="Arial"/>
              <a:ea typeface="Arial"/>
              <a:cs typeface="Arial"/>
              <a:sym typeface="Arial"/>
            </a:endParaRPr>
          </a:p>
        </p:txBody>
      </p:sp>
      <p:sp>
        <p:nvSpPr>
          <p:cNvPr id="177" name="Google Shape;177;p8"/>
          <p:cNvSpPr txBox="1"/>
          <p:nvPr/>
        </p:nvSpPr>
        <p:spPr>
          <a:xfrm>
            <a:off x="7772425" y="4151900"/>
            <a:ext cx="35805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505555"/>
                </a:solidFill>
                <a:latin typeface="Arial"/>
                <a:ea typeface="Arial"/>
                <a:cs typeface="Arial"/>
                <a:sym typeface="Arial"/>
              </a:rPr>
              <a:t>gustoko janaria</a:t>
            </a:r>
            <a:endParaRPr b="0" i="0" sz="1400" u="none" cap="none" strike="noStrike">
              <a:solidFill>
                <a:srgbClr val="000000"/>
              </a:solidFill>
              <a:latin typeface="Arial"/>
              <a:ea typeface="Arial"/>
              <a:cs typeface="Arial"/>
              <a:sym typeface="Arial"/>
            </a:endParaRPr>
          </a:p>
        </p:txBody>
      </p:sp>
      <p:sp>
        <p:nvSpPr>
          <p:cNvPr id="178" name="Google Shape;178;p8"/>
          <p:cNvSpPr txBox="1"/>
          <p:nvPr/>
        </p:nvSpPr>
        <p:spPr>
          <a:xfrm>
            <a:off x="1388250" y="5552875"/>
            <a:ext cx="35805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3200" u="none" cap="none" strike="noStrike">
                <a:solidFill>
                  <a:srgbClr val="505555"/>
                </a:solidFill>
                <a:latin typeface="Arial"/>
                <a:ea typeface="Arial"/>
                <a:cs typeface="Arial"/>
                <a:sym typeface="Arial"/>
              </a:rPr>
              <a:t>gustoko kolorea</a:t>
            </a:r>
            <a:endParaRPr b="0" i="0" sz="3200" u="none" cap="none" strike="noStrike">
              <a:solidFill>
                <a:srgbClr val="505555"/>
              </a:solidFill>
              <a:latin typeface="Arial"/>
              <a:ea typeface="Arial"/>
              <a:cs typeface="Arial"/>
              <a:sym typeface="Arial"/>
            </a:endParaRPr>
          </a:p>
        </p:txBody>
      </p:sp>
      <p:sp>
        <p:nvSpPr>
          <p:cNvPr id="179" name="Google Shape;179;p8"/>
          <p:cNvSpPr txBox="1"/>
          <p:nvPr/>
        </p:nvSpPr>
        <p:spPr>
          <a:xfrm>
            <a:off x="8421925" y="5683150"/>
            <a:ext cx="3580500" cy="10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505555"/>
                </a:solidFill>
                <a:latin typeface="Arial"/>
                <a:ea typeface="Arial"/>
                <a:cs typeface="Arial"/>
                <a:sym typeface="Arial"/>
              </a:rPr>
              <a:t>Herrialdea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1012800" y="851549"/>
            <a:ext cx="4174541" cy="750975"/>
          </a:xfrm>
          <a:prstGeom prst="rect">
            <a:avLst/>
          </a:prstGeom>
          <a:noFill/>
          <a:ln>
            <a:noFill/>
          </a:ln>
        </p:spPr>
        <p:txBody>
          <a:bodyPr anchorCtr="0" anchor="t" bIns="45700" lIns="91425" spcFirstLastPara="1" rIns="91425" wrap="square" tIns="45700">
            <a:spAutoFit/>
          </a:bodyPr>
          <a:lstStyle/>
          <a:p>
            <a:pPr indent="0" lvl="0" marL="0" marR="0" rtl="0" algn="l">
              <a:lnSpc>
                <a:spcPct val="106650"/>
              </a:lnSpc>
              <a:spcBef>
                <a:spcPts val="0"/>
              </a:spcBef>
              <a:spcAft>
                <a:spcPts val="0"/>
              </a:spcAft>
              <a:buNone/>
            </a:pPr>
            <a:r>
              <a:rPr b="1" i="0" lang="en-US" sz="4000" u="none" cap="none" strike="noStrike">
                <a:solidFill>
                  <a:schemeClr val="dk1"/>
                </a:solidFill>
                <a:latin typeface="Arial"/>
                <a:ea typeface="Arial"/>
                <a:cs typeface="Arial"/>
                <a:sym typeface="Arial"/>
              </a:rPr>
              <a:t>Zer dira datuak?</a:t>
            </a:r>
            <a:endParaRPr/>
          </a:p>
        </p:txBody>
      </p:sp>
      <p:sp>
        <p:nvSpPr>
          <p:cNvPr id="185" name="Google Shape;185;p9"/>
          <p:cNvSpPr/>
          <p:nvPr/>
        </p:nvSpPr>
        <p:spPr>
          <a:xfrm>
            <a:off x="1096691" y="1823817"/>
            <a:ext cx="9645374"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Estatistikan, </a:t>
            </a:r>
            <a:r>
              <a:rPr b="1" i="0" lang="en-US" sz="3200" u="none" cap="none" strike="noStrike">
                <a:solidFill>
                  <a:srgbClr val="000000"/>
                </a:solidFill>
                <a:latin typeface="Arial"/>
                <a:ea typeface="Arial"/>
                <a:cs typeface="Arial"/>
                <a:sym typeface="Arial"/>
              </a:rPr>
              <a:t>datua</a:t>
            </a:r>
            <a:r>
              <a:rPr b="0" i="0" lang="en-US" sz="3200" u="none" cap="none" strike="noStrike">
                <a:solidFill>
                  <a:srgbClr val="000000"/>
                </a:solidFill>
                <a:latin typeface="Arial"/>
                <a:ea typeface="Arial"/>
                <a:cs typeface="Arial"/>
                <a:sym typeface="Arial"/>
              </a:rPr>
              <a:t> elementu edo banako baten gainean jasotako neurketa edo behaketa bat da, elementuaren ezaugarri bat adierazten duena. Adibidez, haur baten adina 8 urtekoa dela jasotzen denean, 8 balioa datu bat da.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Zientzia Aholkularia - ir015250ap</dc:creator>
</cp:coreProperties>
</file>